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Public Sans" charset="1" panose="00000000000000000000"/>
      <p:regular r:id="rId16"/>
    </p:embeddedFont>
    <p:embeddedFont>
      <p:font typeface="Public Sans Bold" charset="1" panose="00000000000000000000"/>
      <p:regular r:id="rId17"/>
    </p:embeddedFont>
    <p:embeddedFont>
      <p:font typeface="Public Sans Italics" charset="1" panose="00000000000000000000"/>
      <p:regular r:id="rId18"/>
    </p:embeddedFont>
    <p:embeddedFont>
      <p:font typeface="Public Sans Bold Italics" charset="1" panose="00000000000000000000"/>
      <p:regular r:id="rId19"/>
    </p:embeddedFont>
    <p:embeddedFont>
      <p:font typeface="Public Sans Thin" charset="1" panose="00000000000000000000"/>
      <p:regular r:id="rId20"/>
    </p:embeddedFont>
    <p:embeddedFont>
      <p:font typeface="Public Sans Thin Italics" charset="1" panose="00000000000000000000"/>
      <p:regular r:id="rId21"/>
    </p:embeddedFont>
    <p:embeddedFont>
      <p:font typeface="Public Sans Medium" charset="1" panose="00000000000000000000"/>
      <p:regular r:id="rId22"/>
    </p:embeddedFont>
    <p:embeddedFont>
      <p:font typeface="Public Sans Medium Italics" charset="1" panose="00000000000000000000"/>
      <p:regular r:id="rId23"/>
    </p:embeddedFont>
    <p:embeddedFont>
      <p:font typeface="Public Sans Heavy" charset="1" panose="00000000000000000000"/>
      <p:regular r:id="rId24"/>
    </p:embeddedFont>
    <p:embeddedFont>
      <p:font typeface="Public Sans Heavy Italics" charset="1" panose="000000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Canva Sans Medium" charset="1" panose="020B0603030501040103"/>
      <p:regular r:id="rId30"/>
    </p:embeddedFont>
    <p:embeddedFont>
      <p:font typeface="Canva Sans Medium Italics" charset="1" panose="020B0603030501040103"/>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Light" charset="1" panose="020B0306030504020204"/>
      <p:regular r:id="rId36"/>
    </p:embeddedFont>
    <p:embeddedFont>
      <p:font typeface="Open Sans Light Italics" charset="1" panose="020B0306030504020204"/>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908068"/>
            <a:ext cx="10910396" cy="165792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Go Lang</a:t>
            </a: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Presented by Siddharth Nema</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2576667"/>
            <a:ext cx="10910396" cy="1200149"/>
          </a:xfrm>
          <a:prstGeom prst="rect">
            <a:avLst/>
          </a:prstGeom>
        </p:spPr>
        <p:txBody>
          <a:bodyPr anchor="t" rtlCol="false" tIns="0" lIns="0" bIns="0" rIns="0">
            <a:spAutoFit/>
          </a:bodyPr>
          <a:lstStyle/>
          <a:p>
            <a:pPr algn="ctr">
              <a:lnSpc>
                <a:spcPts val="8699"/>
              </a:lnSpc>
            </a:pPr>
            <a:r>
              <a:rPr lang="en-US" sz="9999">
                <a:solidFill>
                  <a:srgbClr val="000000"/>
                </a:solidFill>
                <a:latin typeface="DM Sans Bold"/>
              </a:rPr>
              <a:t>Implementation</a:t>
            </a:r>
          </a:p>
        </p:txBody>
      </p:sp>
      <p:sp>
        <p:nvSpPr>
          <p:cNvPr name="TextBox 17" id="17"/>
          <p:cNvSpPr txBox="true"/>
          <p:nvPr/>
        </p:nvSpPr>
        <p:spPr>
          <a:xfrm rot="0">
            <a:off x="3688802" y="4638675"/>
            <a:ext cx="10910396" cy="1162050"/>
          </a:xfrm>
          <a:prstGeom prst="rect">
            <a:avLst/>
          </a:prstGeom>
        </p:spPr>
        <p:txBody>
          <a:bodyPr anchor="t" rtlCol="false" tIns="0" lIns="0" bIns="0" rIns="0">
            <a:spAutoFit/>
          </a:bodyPr>
          <a:lstStyle/>
          <a:p>
            <a:pPr algn="ctr">
              <a:lnSpc>
                <a:spcPts val="4350"/>
              </a:lnSpc>
            </a:pPr>
            <a:r>
              <a:rPr lang="en-US" sz="5000">
                <a:solidFill>
                  <a:srgbClr val="000000"/>
                </a:solidFill>
                <a:latin typeface="DM Sans"/>
              </a:rPr>
              <a:t>Now, let’s </a:t>
            </a:r>
            <a:r>
              <a:rPr lang="en-US" sz="5000">
                <a:solidFill>
                  <a:srgbClr val="000000"/>
                </a:solidFill>
                <a:latin typeface="DM Sans Bold"/>
              </a:rPr>
              <a:t>go</a:t>
            </a:r>
            <a:r>
              <a:rPr lang="en-US" sz="5000">
                <a:solidFill>
                  <a:srgbClr val="000000"/>
                </a:solidFill>
                <a:latin typeface="DM Sans"/>
              </a:rPr>
              <a:t> about implementing concurrent programming in Go.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1794080">
            <a:off x="-937716" y="6387090"/>
            <a:ext cx="4690433" cy="6386806"/>
          </a:xfrm>
          <a:custGeom>
            <a:avLst/>
            <a:gdLst/>
            <a:ahLst/>
            <a:cxnLst/>
            <a:rect r="r" b="b" t="t" l="l"/>
            <a:pathLst>
              <a:path h="6386806" w="4690433">
                <a:moveTo>
                  <a:pt x="0" y="0"/>
                </a:moveTo>
                <a:lnTo>
                  <a:pt x="4690433" y="0"/>
                </a:lnTo>
                <a:lnTo>
                  <a:pt x="4690433" y="6386806"/>
                </a:lnTo>
                <a:lnTo>
                  <a:pt x="0" y="6386806"/>
                </a:lnTo>
                <a:lnTo>
                  <a:pt x="0" y="0"/>
                </a:lnTo>
                <a:close/>
              </a:path>
            </a:pathLst>
          </a:custGeom>
          <a:blipFill>
            <a:blip r:embed="rId3"/>
            <a:stretch>
              <a:fillRect l="0" t="0" r="0" b="0"/>
            </a:stretch>
          </a:blipFill>
        </p:spPr>
      </p:sp>
      <p:sp>
        <p:nvSpPr>
          <p:cNvPr name="TextBox 4" id="4"/>
          <p:cNvSpPr txBox="true"/>
          <p:nvPr/>
        </p:nvSpPr>
        <p:spPr>
          <a:xfrm rot="0">
            <a:off x="5844612" y="1365358"/>
            <a:ext cx="7848753"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Goroutines</a:t>
            </a:r>
          </a:p>
        </p:txBody>
      </p:sp>
      <p:sp>
        <p:nvSpPr>
          <p:cNvPr name="TextBox 5" id="5"/>
          <p:cNvSpPr txBox="true"/>
          <p:nvPr/>
        </p:nvSpPr>
        <p:spPr>
          <a:xfrm rot="0">
            <a:off x="5844612" y="2844197"/>
            <a:ext cx="7707571" cy="3590925"/>
          </a:xfrm>
          <a:prstGeom prst="rect">
            <a:avLst/>
          </a:prstGeom>
        </p:spPr>
        <p:txBody>
          <a:bodyPr anchor="t" rtlCol="false" tIns="0" lIns="0" bIns="0" rIns="0">
            <a:spAutoFit/>
          </a:bodyPr>
          <a:lstStyle/>
          <a:p>
            <a:pPr>
              <a:lnSpc>
                <a:spcPts val="4050"/>
              </a:lnSpc>
            </a:pPr>
            <a:r>
              <a:rPr lang="en-US" sz="3000" spc="179">
                <a:solidFill>
                  <a:srgbClr val="000000"/>
                </a:solidFill>
                <a:latin typeface="DM Sans"/>
              </a:rPr>
              <a:t>A goroutine is a lightweight thread managed by the Go runtime. You can create your own Goroutine simply by using go keyword as a prefix to the function or method call as shown in the below syntax:</a:t>
            </a:r>
          </a:p>
          <a:p>
            <a:pPr marL="0" indent="0" lvl="0">
              <a:lnSpc>
                <a:spcPts val="4050"/>
              </a:lnSpc>
              <a:spcBef>
                <a:spcPct val="0"/>
              </a:spcBef>
            </a:pPr>
          </a:p>
        </p:txBody>
      </p:sp>
      <p:sp>
        <p:nvSpPr>
          <p:cNvPr name="TextBox 6" id="6"/>
          <p:cNvSpPr txBox="true"/>
          <p:nvPr/>
        </p:nvSpPr>
        <p:spPr>
          <a:xfrm rot="0">
            <a:off x="5844612" y="6377972"/>
            <a:ext cx="7707571" cy="1009650"/>
          </a:xfrm>
          <a:prstGeom prst="rect">
            <a:avLst/>
          </a:prstGeom>
        </p:spPr>
        <p:txBody>
          <a:bodyPr anchor="t" rtlCol="false" tIns="0" lIns="0" bIns="0" rIns="0">
            <a:spAutoFit/>
          </a:bodyPr>
          <a:lstStyle/>
          <a:p>
            <a:pPr>
              <a:lnSpc>
                <a:spcPts val="5399"/>
              </a:lnSpc>
            </a:pPr>
            <a:r>
              <a:rPr lang="en-US" sz="3999" spc="239">
                <a:solidFill>
                  <a:srgbClr val="000000"/>
                </a:solidFill>
                <a:latin typeface="DM Sans"/>
              </a:rPr>
              <a:t> go f(x, y, z)</a:t>
            </a:r>
          </a:p>
          <a:p>
            <a:pPr marL="0" indent="0" lvl="0">
              <a:lnSpc>
                <a:spcPts val="2699"/>
              </a:lnSpc>
              <a:spcBef>
                <a:spcPct val="0"/>
              </a:spcBef>
            </a:pPr>
          </a:p>
        </p:txBody>
      </p:sp>
      <p:sp>
        <p:nvSpPr>
          <p:cNvPr name="Freeform 7" id="7"/>
          <p:cNvSpPr/>
          <p:nvPr/>
        </p:nvSpPr>
        <p:spPr>
          <a:xfrm flipH="false" flipV="false" rot="-1873537">
            <a:off x="14867928" y="6064897"/>
            <a:ext cx="4690433" cy="6386806"/>
          </a:xfrm>
          <a:custGeom>
            <a:avLst/>
            <a:gdLst/>
            <a:ahLst/>
            <a:cxnLst/>
            <a:rect r="r" b="b" t="t" l="l"/>
            <a:pathLst>
              <a:path h="6386806" w="4690433">
                <a:moveTo>
                  <a:pt x="0" y="0"/>
                </a:moveTo>
                <a:lnTo>
                  <a:pt x="4690432" y="0"/>
                </a:lnTo>
                <a:lnTo>
                  <a:pt x="4690432" y="6386806"/>
                </a:lnTo>
                <a:lnTo>
                  <a:pt x="0" y="6386806"/>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136549" y="1181100"/>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Example</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7" id="17"/>
          <p:cNvSpPr txBox="true"/>
          <p:nvPr/>
        </p:nvSpPr>
        <p:spPr>
          <a:xfrm rot="0">
            <a:off x="2780449" y="1944372"/>
            <a:ext cx="12727103" cy="6985000"/>
          </a:xfrm>
          <a:prstGeom prst="rect">
            <a:avLst/>
          </a:prstGeom>
        </p:spPr>
        <p:txBody>
          <a:bodyPr anchor="t" rtlCol="false" tIns="0" lIns="0" bIns="0" rIns="0">
            <a:spAutoFit/>
          </a:bodyPr>
          <a:lstStyle/>
          <a:p>
            <a:pPr>
              <a:lnSpc>
                <a:spcPts val="3724"/>
              </a:lnSpc>
              <a:spcBef>
                <a:spcPct val="0"/>
              </a:spcBef>
            </a:pPr>
            <a:r>
              <a:rPr lang="en-US" sz="2499">
                <a:solidFill>
                  <a:srgbClr val="000000"/>
                </a:solidFill>
                <a:latin typeface="DM Sans"/>
              </a:rPr>
              <a:t>package main </a:t>
            </a:r>
          </a:p>
          <a:p>
            <a:pPr>
              <a:lnSpc>
                <a:spcPts val="3724"/>
              </a:lnSpc>
              <a:spcBef>
                <a:spcPct val="0"/>
              </a:spcBef>
            </a:pPr>
            <a:r>
              <a:rPr lang="en-US" sz="2499">
                <a:solidFill>
                  <a:srgbClr val="000000"/>
                </a:solidFill>
                <a:latin typeface="DM Sans"/>
              </a:rPr>
              <a:t>import ( </a:t>
            </a:r>
          </a:p>
          <a:p>
            <a:pPr>
              <a:lnSpc>
                <a:spcPts val="3724"/>
              </a:lnSpc>
              <a:spcBef>
                <a:spcPct val="0"/>
              </a:spcBef>
            </a:pPr>
            <a:r>
              <a:rPr lang="en-US" sz="2499">
                <a:solidFill>
                  <a:srgbClr val="000000"/>
                </a:solidFill>
                <a:latin typeface="DM Sans"/>
              </a:rPr>
              <a:t>    "fmt"</a:t>
            </a:r>
          </a:p>
          <a:p>
            <a:pPr>
              <a:lnSpc>
                <a:spcPts val="3724"/>
              </a:lnSpc>
              <a:spcBef>
                <a:spcPct val="0"/>
              </a:spcBef>
            </a:pPr>
            <a:r>
              <a:rPr lang="en-US" sz="2499">
                <a:solidFill>
                  <a:srgbClr val="000000"/>
                </a:solidFill>
                <a:latin typeface="DM Sans"/>
              </a:rPr>
              <a:t>    "time"</a:t>
            </a:r>
          </a:p>
          <a:p>
            <a:pPr>
              <a:lnSpc>
                <a:spcPts val="3724"/>
              </a:lnSpc>
              <a:spcBef>
                <a:spcPct val="0"/>
              </a:spcBef>
            </a:pPr>
            <a:r>
              <a:rPr lang="en-US" sz="2499">
                <a:solidFill>
                  <a:srgbClr val="000000"/>
                </a:solidFill>
                <a:latin typeface="DM Sans"/>
              </a:rPr>
              <a:t>) </a:t>
            </a:r>
          </a:p>
          <a:p>
            <a:pPr>
              <a:lnSpc>
                <a:spcPts val="3724"/>
              </a:lnSpc>
              <a:spcBef>
                <a:spcPct val="0"/>
              </a:spcBef>
            </a:pPr>
            <a:r>
              <a:rPr lang="en-US" sz="2499">
                <a:solidFill>
                  <a:srgbClr val="000000"/>
                </a:solidFill>
                <a:latin typeface="DM Sans"/>
              </a:rPr>
              <a:t>func main() { </a:t>
            </a:r>
          </a:p>
          <a:p>
            <a:pPr>
              <a:lnSpc>
                <a:spcPts val="3724"/>
              </a:lnSpc>
              <a:spcBef>
                <a:spcPct val="0"/>
              </a:spcBef>
            </a:pPr>
            <a:r>
              <a:rPr lang="en-US" sz="2499">
                <a:solidFill>
                  <a:srgbClr val="000000"/>
                </a:solidFill>
                <a:latin typeface="DM Sans"/>
              </a:rPr>
              <a:t>    fmt.Println("Welcome!! to Main function") </a:t>
            </a:r>
          </a:p>
          <a:p>
            <a:pPr>
              <a:lnSpc>
                <a:spcPts val="3724"/>
              </a:lnSpc>
              <a:spcBef>
                <a:spcPct val="0"/>
              </a:spcBef>
            </a:pPr>
            <a:r>
              <a:rPr lang="en-US" sz="2499">
                <a:solidFill>
                  <a:srgbClr val="000000"/>
                </a:solidFill>
                <a:latin typeface="DM Sans"/>
              </a:rPr>
              <a:t>    // Creating Anonymous Goroutine </a:t>
            </a:r>
          </a:p>
          <a:p>
            <a:pPr>
              <a:lnSpc>
                <a:spcPts val="3724"/>
              </a:lnSpc>
              <a:spcBef>
                <a:spcPct val="0"/>
              </a:spcBef>
            </a:pPr>
            <a:r>
              <a:rPr lang="en-US" sz="2499">
                <a:solidFill>
                  <a:srgbClr val="000000"/>
                </a:solidFill>
                <a:latin typeface="DM Sans"/>
              </a:rPr>
              <a:t>    go func() { </a:t>
            </a:r>
          </a:p>
          <a:p>
            <a:pPr>
              <a:lnSpc>
                <a:spcPts val="3724"/>
              </a:lnSpc>
              <a:spcBef>
                <a:spcPct val="0"/>
              </a:spcBef>
            </a:pPr>
            <a:r>
              <a:rPr lang="en-US" sz="2499">
                <a:solidFill>
                  <a:srgbClr val="000000"/>
                </a:solidFill>
                <a:latin typeface="DM Sans"/>
              </a:rPr>
              <a:t>        fmt.Println("Welcome!! to GeeksforGeeks") </a:t>
            </a:r>
          </a:p>
          <a:p>
            <a:pPr>
              <a:lnSpc>
                <a:spcPts val="3724"/>
              </a:lnSpc>
              <a:spcBef>
                <a:spcPct val="0"/>
              </a:spcBef>
            </a:pPr>
            <a:r>
              <a:rPr lang="en-US" sz="2499">
                <a:solidFill>
                  <a:srgbClr val="000000"/>
                </a:solidFill>
                <a:latin typeface="DM Sans"/>
              </a:rPr>
              <a:t>    }() </a:t>
            </a:r>
          </a:p>
          <a:p>
            <a:pPr>
              <a:lnSpc>
                <a:spcPts val="3724"/>
              </a:lnSpc>
              <a:spcBef>
                <a:spcPct val="0"/>
              </a:spcBef>
            </a:pPr>
            <a:r>
              <a:rPr lang="en-US" sz="2499">
                <a:solidFill>
                  <a:srgbClr val="000000"/>
                </a:solidFill>
                <a:latin typeface="DM Sans"/>
              </a:rPr>
              <a:t>  </a:t>
            </a:r>
          </a:p>
          <a:p>
            <a:pPr>
              <a:lnSpc>
                <a:spcPts val="3724"/>
              </a:lnSpc>
              <a:spcBef>
                <a:spcPct val="0"/>
              </a:spcBef>
            </a:pPr>
            <a:r>
              <a:rPr lang="en-US" sz="2499">
                <a:solidFill>
                  <a:srgbClr val="000000"/>
                </a:solidFill>
                <a:latin typeface="DM Sans"/>
              </a:rPr>
              <a:t>    time.Sleep(1 * time.Second) </a:t>
            </a:r>
          </a:p>
          <a:p>
            <a:pPr>
              <a:lnSpc>
                <a:spcPts val="3724"/>
              </a:lnSpc>
              <a:spcBef>
                <a:spcPct val="0"/>
              </a:spcBef>
            </a:pPr>
            <a:r>
              <a:rPr lang="en-US" sz="2499">
                <a:solidFill>
                  <a:srgbClr val="000000"/>
                </a:solidFill>
                <a:latin typeface="DM Sans"/>
              </a:rPr>
              <a:t>    fmt.Println("GoodBye!! to Main function") </a:t>
            </a:r>
          </a:p>
          <a:p>
            <a:pPr>
              <a:lnSpc>
                <a:spcPts val="3724"/>
              </a:lnSpc>
              <a:spcBef>
                <a:spcPct val="0"/>
              </a:spcBef>
            </a:pPr>
            <a:r>
              <a:rPr lang="en-US" sz="2499">
                <a:solidFill>
                  <a:srgbClr val="000000"/>
                </a:solidFill>
                <a:latin typeface="DM Sans"/>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9474818" y="2988728"/>
            <a:ext cx="8090558" cy="4309543"/>
          </a:xfrm>
          <a:custGeom>
            <a:avLst/>
            <a:gdLst/>
            <a:ahLst/>
            <a:cxnLst/>
            <a:rect r="r" b="b" t="t" l="l"/>
            <a:pathLst>
              <a:path h="4309543" w="8090558">
                <a:moveTo>
                  <a:pt x="0" y="0"/>
                </a:moveTo>
                <a:lnTo>
                  <a:pt x="8090558" y="0"/>
                </a:lnTo>
                <a:lnTo>
                  <a:pt x="8090558" y="4309544"/>
                </a:lnTo>
                <a:lnTo>
                  <a:pt x="0" y="4309544"/>
                </a:lnTo>
                <a:lnTo>
                  <a:pt x="0" y="0"/>
                </a:lnTo>
                <a:close/>
              </a:path>
            </a:pathLst>
          </a:custGeom>
          <a:blipFill>
            <a:blip r:embed="rId3"/>
            <a:stretch>
              <a:fillRect l="0" t="0" r="0" b="0"/>
            </a:stretch>
          </a:blipFill>
        </p:spPr>
      </p:sp>
      <p:sp>
        <p:nvSpPr>
          <p:cNvPr name="TextBox 4" id="4"/>
          <p:cNvSpPr txBox="true"/>
          <p:nvPr/>
        </p:nvSpPr>
        <p:spPr>
          <a:xfrm rot="0">
            <a:off x="1504950" y="1219200"/>
            <a:ext cx="8751165"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Channels</a:t>
            </a:r>
          </a:p>
        </p:txBody>
      </p:sp>
      <p:sp>
        <p:nvSpPr>
          <p:cNvPr name="TextBox 5" id="5"/>
          <p:cNvSpPr txBox="true"/>
          <p:nvPr/>
        </p:nvSpPr>
        <p:spPr>
          <a:xfrm rot="0">
            <a:off x="1504950" y="2591423"/>
            <a:ext cx="7707571" cy="7191375"/>
          </a:xfrm>
          <a:prstGeom prst="rect">
            <a:avLst/>
          </a:prstGeom>
        </p:spPr>
        <p:txBody>
          <a:bodyPr anchor="t" rtlCol="false" tIns="0" lIns="0" bIns="0" rIns="0">
            <a:spAutoFit/>
          </a:bodyPr>
          <a:lstStyle/>
          <a:p>
            <a:pPr>
              <a:lnSpc>
                <a:spcPts val="4050"/>
              </a:lnSpc>
            </a:pPr>
            <a:r>
              <a:rPr lang="en-US" sz="3000" spc="179">
                <a:solidFill>
                  <a:srgbClr val="000000"/>
                </a:solidFill>
                <a:latin typeface="DM Sans"/>
              </a:rPr>
              <a:t>Channels provide a way for two goroutines to communicate with one another</a:t>
            </a:r>
          </a:p>
          <a:p>
            <a:pPr>
              <a:lnSpc>
                <a:spcPts val="4050"/>
              </a:lnSpc>
            </a:pPr>
          </a:p>
          <a:p>
            <a:pPr>
              <a:lnSpc>
                <a:spcPts val="4050"/>
              </a:lnSpc>
            </a:pPr>
            <a:r>
              <a:rPr lang="en-US" sz="3000" spc="179">
                <a:solidFill>
                  <a:srgbClr val="000000"/>
                </a:solidFill>
                <a:latin typeface="DM Sans"/>
              </a:rPr>
              <a:t>If you send a message on a channel, the goroutine sending the message is </a:t>
            </a:r>
            <a:r>
              <a:rPr lang="en-US" sz="3000" spc="179">
                <a:solidFill>
                  <a:srgbClr val="000000"/>
                </a:solidFill>
                <a:latin typeface="DM Sans Bold"/>
              </a:rPr>
              <a:t>“frozen” (blocked)</a:t>
            </a:r>
            <a:r>
              <a:rPr lang="en-US" sz="3000" spc="179">
                <a:solidFill>
                  <a:srgbClr val="000000"/>
                </a:solidFill>
                <a:latin typeface="DM Sans"/>
              </a:rPr>
              <a:t> until the other goroutine is ready to receive the message (and vice-versa)</a:t>
            </a:r>
          </a:p>
          <a:p>
            <a:pPr>
              <a:lnSpc>
                <a:spcPts val="4050"/>
              </a:lnSpc>
            </a:pPr>
          </a:p>
          <a:p>
            <a:pPr>
              <a:lnSpc>
                <a:spcPts val="4050"/>
              </a:lnSpc>
            </a:pPr>
            <a:r>
              <a:rPr lang="en-US" sz="3000" spc="179">
                <a:solidFill>
                  <a:srgbClr val="000000"/>
                </a:solidFill>
                <a:latin typeface="DM Sans"/>
              </a:rPr>
              <a:t>Similarly, the receiving goroutine is also frozen until it receives the message from the channel</a:t>
            </a:r>
          </a:p>
          <a:p>
            <a:pPr marL="0" indent="0" lvl="0">
              <a:lnSpc>
                <a:spcPts val="405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81082" y="1401296"/>
            <a:ext cx="7025086" cy="650875"/>
          </a:xfrm>
          <a:prstGeom prst="rect">
            <a:avLst/>
          </a:prstGeom>
        </p:spPr>
        <p:txBody>
          <a:bodyPr anchor="t" rtlCol="false" tIns="0" lIns="0" bIns="0" rIns="0">
            <a:spAutoFit/>
          </a:bodyPr>
          <a:lstStyle/>
          <a:p>
            <a:pPr>
              <a:lnSpc>
                <a:spcPts val="4850"/>
              </a:lnSpc>
            </a:pPr>
            <a:r>
              <a:rPr lang="en-US" sz="5000">
                <a:solidFill>
                  <a:srgbClr val="000000"/>
                </a:solidFill>
                <a:latin typeface="DM Sans Bold"/>
              </a:rPr>
              <a:t>Initialization</a:t>
            </a:r>
          </a:p>
        </p:txBody>
      </p:sp>
      <p:grpSp>
        <p:nvGrpSpPr>
          <p:cNvPr name="Group 4" id="4"/>
          <p:cNvGrpSpPr/>
          <p:nvPr/>
        </p:nvGrpSpPr>
        <p:grpSpPr>
          <a:xfrm rot="0">
            <a:off x="8237127" y="1170261"/>
            <a:ext cx="8736423" cy="2561528"/>
            <a:chOff x="0" y="0"/>
            <a:chExt cx="2924590" cy="857492"/>
          </a:xfrm>
        </p:grpSpPr>
        <p:sp>
          <p:nvSpPr>
            <p:cNvPr name="Freeform 5" id="5"/>
            <p:cNvSpPr/>
            <p:nvPr/>
          </p:nvSpPr>
          <p:spPr>
            <a:xfrm flipH="false" flipV="false" rot="0">
              <a:off x="0" y="0"/>
              <a:ext cx="2924590" cy="857492"/>
            </a:xfrm>
            <a:custGeom>
              <a:avLst/>
              <a:gdLst/>
              <a:ahLst/>
              <a:cxnLst/>
              <a:rect r="r" b="b" t="t" l="l"/>
              <a:pathLst>
                <a:path h="857492" w="2924590">
                  <a:moveTo>
                    <a:pt x="13292" y="0"/>
                  </a:moveTo>
                  <a:lnTo>
                    <a:pt x="2911297" y="0"/>
                  </a:lnTo>
                  <a:cubicBezTo>
                    <a:pt x="2918638" y="0"/>
                    <a:pt x="2924590" y="5951"/>
                    <a:pt x="2924590" y="13292"/>
                  </a:cubicBezTo>
                  <a:lnTo>
                    <a:pt x="2924590" y="844200"/>
                  </a:lnTo>
                  <a:cubicBezTo>
                    <a:pt x="2924590" y="847725"/>
                    <a:pt x="2923189" y="851106"/>
                    <a:pt x="2920696" y="853599"/>
                  </a:cubicBezTo>
                  <a:cubicBezTo>
                    <a:pt x="2918203" y="856092"/>
                    <a:pt x="2914822" y="857492"/>
                    <a:pt x="2911297" y="857492"/>
                  </a:cubicBezTo>
                  <a:lnTo>
                    <a:pt x="13292" y="857492"/>
                  </a:lnTo>
                  <a:cubicBezTo>
                    <a:pt x="5951" y="857492"/>
                    <a:pt x="0" y="851541"/>
                    <a:pt x="0" y="844200"/>
                  </a:cubicBezTo>
                  <a:lnTo>
                    <a:pt x="0" y="13292"/>
                  </a:lnTo>
                  <a:cubicBezTo>
                    <a:pt x="0" y="5951"/>
                    <a:pt x="5951" y="0"/>
                    <a:pt x="13292" y="0"/>
                  </a:cubicBezTo>
                  <a:close/>
                </a:path>
              </a:pathLst>
            </a:custGeom>
            <a:solidFill>
              <a:srgbClr val="8AB7E2"/>
            </a:solidFill>
          </p:spPr>
        </p:sp>
        <p:sp>
          <p:nvSpPr>
            <p:cNvPr name="TextBox 6" id="6"/>
            <p:cNvSpPr txBox="true"/>
            <p:nvPr/>
          </p:nvSpPr>
          <p:spPr>
            <a:xfrm>
              <a:off x="0" y="85725"/>
              <a:ext cx="2924590" cy="771767"/>
            </a:xfrm>
            <a:prstGeom prst="rect">
              <a:avLst/>
            </a:prstGeom>
          </p:spPr>
          <p:txBody>
            <a:bodyPr anchor="ctr" rtlCol="false" tIns="50800" lIns="50800" bIns="50800" rIns="50800"/>
            <a:lstStyle/>
            <a:p>
              <a:pPr algn="ctr">
                <a:lnSpc>
                  <a:spcPts val="1925"/>
                </a:lnSpc>
              </a:pPr>
            </a:p>
          </p:txBody>
        </p:sp>
      </p:grpSp>
      <p:grpSp>
        <p:nvGrpSpPr>
          <p:cNvPr name="Group 7" id="7"/>
          <p:cNvGrpSpPr/>
          <p:nvPr/>
        </p:nvGrpSpPr>
        <p:grpSpPr>
          <a:xfrm rot="0">
            <a:off x="8237127" y="3862348"/>
            <a:ext cx="8736423" cy="2561528"/>
            <a:chOff x="0" y="0"/>
            <a:chExt cx="2924590" cy="857492"/>
          </a:xfrm>
        </p:grpSpPr>
        <p:sp>
          <p:nvSpPr>
            <p:cNvPr name="Freeform 8" id="8"/>
            <p:cNvSpPr/>
            <p:nvPr/>
          </p:nvSpPr>
          <p:spPr>
            <a:xfrm flipH="false" flipV="false" rot="0">
              <a:off x="0" y="0"/>
              <a:ext cx="2924590" cy="857492"/>
            </a:xfrm>
            <a:custGeom>
              <a:avLst/>
              <a:gdLst/>
              <a:ahLst/>
              <a:cxnLst/>
              <a:rect r="r" b="b" t="t" l="l"/>
              <a:pathLst>
                <a:path h="857492" w="2924590">
                  <a:moveTo>
                    <a:pt x="13292" y="0"/>
                  </a:moveTo>
                  <a:lnTo>
                    <a:pt x="2911297" y="0"/>
                  </a:lnTo>
                  <a:cubicBezTo>
                    <a:pt x="2918638" y="0"/>
                    <a:pt x="2924590" y="5951"/>
                    <a:pt x="2924590" y="13292"/>
                  </a:cubicBezTo>
                  <a:lnTo>
                    <a:pt x="2924590" y="844200"/>
                  </a:lnTo>
                  <a:cubicBezTo>
                    <a:pt x="2924590" y="847725"/>
                    <a:pt x="2923189" y="851106"/>
                    <a:pt x="2920696" y="853599"/>
                  </a:cubicBezTo>
                  <a:cubicBezTo>
                    <a:pt x="2918203" y="856092"/>
                    <a:pt x="2914822" y="857492"/>
                    <a:pt x="2911297" y="857492"/>
                  </a:cubicBezTo>
                  <a:lnTo>
                    <a:pt x="13292" y="857492"/>
                  </a:lnTo>
                  <a:cubicBezTo>
                    <a:pt x="5951" y="857492"/>
                    <a:pt x="0" y="851541"/>
                    <a:pt x="0" y="844200"/>
                  </a:cubicBezTo>
                  <a:lnTo>
                    <a:pt x="0" y="13292"/>
                  </a:lnTo>
                  <a:cubicBezTo>
                    <a:pt x="0" y="5951"/>
                    <a:pt x="5951" y="0"/>
                    <a:pt x="13292" y="0"/>
                  </a:cubicBezTo>
                  <a:close/>
                </a:path>
              </a:pathLst>
            </a:custGeom>
            <a:solidFill>
              <a:srgbClr val="8AB7E2"/>
            </a:solidFill>
          </p:spPr>
        </p:sp>
        <p:sp>
          <p:nvSpPr>
            <p:cNvPr name="TextBox 9" id="9"/>
            <p:cNvSpPr txBox="true"/>
            <p:nvPr/>
          </p:nvSpPr>
          <p:spPr>
            <a:xfrm>
              <a:off x="0" y="85725"/>
              <a:ext cx="2924590" cy="771767"/>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8237127" y="6557226"/>
            <a:ext cx="8736423" cy="2561528"/>
            <a:chOff x="0" y="0"/>
            <a:chExt cx="2924590" cy="857492"/>
          </a:xfrm>
        </p:grpSpPr>
        <p:sp>
          <p:nvSpPr>
            <p:cNvPr name="Freeform 11" id="11"/>
            <p:cNvSpPr/>
            <p:nvPr/>
          </p:nvSpPr>
          <p:spPr>
            <a:xfrm flipH="false" flipV="false" rot="0">
              <a:off x="0" y="0"/>
              <a:ext cx="2924590" cy="857492"/>
            </a:xfrm>
            <a:custGeom>
              <a:avLst/>
              <a:gdLst/>
              <a:ahLst/>
              <a:cxnLst/>
              <a:rect r="r" b="b" t="t" l="l"/>
              <a:pathLst>
                <a:path h="857492" w="2924590">
                  <a:moveTo>
                    <a:pt x="13292" y="0"/>
                  </a:moveTo>
                  <a:lnTo>
                    <a:pt x="2911297" y="0"/>
                  </a:lnTo>
                  <a:cubicBezTo>
                    <a:pt x="2918638" y="0"/>
                    <a:pt x="2924590" y="5951"/>
                    <a:pt x="2924590" y="13292"/>
                  </a:cubicBezTo>
                  <a:lnTo>
                    <a:pt x="2924590" y="844200"/>
                  </a:lnTo>
                  <a:cubicBezTo>
                    <a:pt x="2924590" y="847725"/>
                    <a:pt x="2923189" y="851106"/>
                    <a:pt x="2920696" y="853599"/>
                  </a:cubicBezTo>
                  <a:cubicBezTo>
                    <a:pt x="2918203" y="856092"/>
                    <a:pt x="2914822" y="857492"/>
                    <a:pt x="2911297" y="857492"/>
                  </a:cubicBezTo>
                  <a:lnTo>
                    <a:pt x="13292" y="857492"/>
                  </a:lnTo>
                  <a:cubicBezTo>
                    <a:pt x="5951" y="857492"/>
                    <a:pt x="0" y="851541"/>
                    <a:pt x="0" y="844200"/>
                  </a:cubicBezTo>
                  <a:lnTo>
                    <a:pt x="0" y="13292"/>
                  </a:lnTo>
                  <a:cubicBezTo>
                    <a:pt x="0" y="5951"/>
                    <a:pt x="5951" y="0"/>
                    <a:pt x="13292" y="0"/>
                  </a:cubicBezTo>
                  <a:close/>
                </a:path>
              </a:pathLst>
            </a:custGeom>
            <a:solidFill>
              <a:srgbClr val="8AB7E2"/>
            </a:solidFill>
          </p:spPr>
        </p:sp>
        <p:sp>
          <p:nvSpPr>
            <p:cNvPr name="TextBox 12" id="12"/>
            <p:cNvSpPr txBox="true"/>
            <p:nvPr/>
          </p:nvSpPr>
          <p:spPr>
            <a:xfrm>
              <a:off x="0" y="85725"/>
              <a:ext cx="2924590" cy="771767"/>
            </a:xfrm>
            <a:prstGeom prst="rect">
              <a:avLst/>
            </a:prstGeom>
          </p:spPr>
          <p:txBody>
            <a:bodyPr anchor="ctr" rtlCol="false" tIns="50800" lIns="50800" bIns="50800" rIns="50800"/>
            <a:lstStyle/>
            <a:p>
              <a:pPr algn="ctr">
                <a:lnSpc>
                  <a:spcPts val="1925"/>
                </a:lnSpc>
              </a:pPr>
            </a:p>
          </p:txBody>
        </p:sp>
      </p:grpSp>
      <p:sp>
        <p:nvSpPr>
          <p:cNvPr name="Freeform 13" id="1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5" id="1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6" id="1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17" id="17"/>
          <p:cNvSpPr txBox="true"/>
          <p:nvPr/>
        </p:nvSpPr>
        <p:spPr>
          <a:xfrm rot="0">
            <a:off x="1481082" y="4536495"/>
            <a:ext cx="7025086" cy="650875"/>
          </a:xfrm>
          <a:prstGeom prst="rect">
            <a:avLst/>
          </a:prstGeom>
        </p:spPr>
        <p:txBody>
          <a:bodyPr anchor="t" rtlCol="false" tIns="0" lIns="0" bIns="0" rIns="0">
            <a:spAutoFit/>
          </a:bodyPr>
          <a:lstStyle/>
          <a:p>
            <a:pPr>
              <a:lnSpc>
                <a:spcPts val="4850"/>
              </a:lnSpc>
            </a:pPr>
            <a:r>
              <a:rPr lang="en-US" sz="5000">
                <a:solidFill>
                  <a:srgbClr val="000000"/>
                </a:solidFill>
                <a:latin typeface="DM Sans Bold"/>
              </a:rPr>
              <a:t>Passing to Channel</a:t>
            </a:r>
          </a:p>
        </p:txBody>
      </p:sp>
      <p:sp>
        <p:nvSpPr>
          <p:cNvPr name="TextBox 18" id="18"/>
          <p:cNvSpPr txBox="true"/>
          <p:nvPr/>
        </p:nvSpPr>
        <p:spPr>
          <a:xfrm rot="0">
            <a:off x="1481082" y="6928701"/>
            <a:ext cx="7025086" cy="1260475"/>
          </a:xfrm>
          <a:prstGeom prst="rect">
            <a:avLst/>
          </a:prstGeom>
        </p:spPr>
        <p:txBody>
          <a:bodyPr anchor="t" rtlCol="false" tIns="0" lIns="0" bIns="0" rIns="0">
            <a:spAutoFit/>
          </a:bodyPr>
          <a:lstStyle/>
          <a:p>
            <a:pPr>
              <a:lnSpc>
                <a:spcPts val="4850"/>
              </a:lnSpc>
            </a:pPr>
            <a:r>
              <a:rPr lang="en-US" sz="5000">
                <a:solidFill>
                  <a:srgbClr val="000000"/>
                </a:solidFill>
                <a:latin typeface="DM Sans Bold"/>
              </a:rPr>
              <a:t>Recieving from Channel</a:t>
            </a:r>
          </a:p>
        </p:txBody>
      </p:sp>
      <p:sp>
        <p:nvSpPr>
          <p:cNvPr name="TextBox 19" id="19"/>
          <p:cNvSpPr txBox="true"/>
          <p:nvPr/>
        </p:nvSpPr>
        <p:spPr>
          <a:xfrm rot="0">
            <a:off x="9144000" y="2070776"/>
            <a:ext cx="7829550" cy="917575"/>
          </a:xfrm>
          <a:prstGeom prst="rect">
            <a:avLst/>
          </a:prstGeom>
        </p:spPr>
        <p:txBody>
          <a:bodyPr anchor="t" rtlCol="false" tIns="0" lIns="0" bIns="0" rIns="0">
            <a:spAutoFit/>
          </a:bodyPr>
          <a:lstStyle/>
          <a:p>
            <a:pPr>
              <a:lnSpc>
                <a:spcPts val="3724"/>
              </a:lnSpc>
            </a:pPr>
            <a:r>
              <a:rPr lang="en-US" sz="2499">
                <a:solidFill>
                  <a:srgbClr val="000000"/>
                </a:solidFill>
                <a:latin typeface="DM Sans"/>
              </a:rPr>
              <a:t>message := make(chan string)</a:t>
            </a:r>
          </a:p>
          <a:p>
            <a:pPr algn="ctr">
              <a:lnSpc>
                <a:spcPts val="3724"/>
              </a:lnSpc>
              <a:spcBef>
                <a:spcPct val="0"/>
              </a:spcBef>
            </a:pPr>
          </a:p>
        </p:txBody>
      </p:sp>
      <p:sp>
        <p:nvSpPr>
          <p:cNvPr name="TextBox 20" id="20"/>
          <p:cNvSpPr txBox="true"/>
          <p:nvPr/>
        </p:nvSpPr>
        <p:spPr>
          <a:xfrm rot="0">
            <a:off x="9144000" y="4690482"/>
            <a:ext cx="7829550" cy="917575"/>
          </a:xfrm>
          <a:prstGeom prst="rect">
            <a:avLst/>
          </a:prstGeom>
        </p:spPr>
        <p:txBody>
          <a:bodyPr anchor="t" rtlCol="false" tIns="0" lIns="0" bIns="0" rIns="0">
            <a:spAutoFit/>
          </a:bodyPr>
          <a:lstStyle/>
          <a:p>
            <a:pPr>
              <a:lnSpc>
                <a:spcPts val="3724"/>
              </a:lnSpc>
            </a:pPr>
            <a:r>
              <a:rPr lang="en-US" sz="2499">
                <a:solidFill>
                  <a:srgbClr val="000000"/>
                </a:solidFill>
                <a:latin typeface="DM Sans"/>
              </a:rPr>
              <a:t>message &lt;- "Hello from Goroutine"</a:t>
            </a:r>
          </a:p>
          <a:p>
            <a:pPr algn="ctr">
              <a:lnSpc>
                <a:spcPts val="3724"/>
              </a:lnSpc>
              <a:spcBef>
                <a:spcPct val="0"/>
              </a:spcBef>
            </a:pPr>
          </a:p>
        </p:txBody>
      </p:sp>
      <p:sp>
        <p:nvSpPr>
          <p:cNvPr name="TextBox 21" id="21"/>
          <p:cNvSpPr txBox="true"/>
          <p:nvPr/>
        </p:nvSpPr>
        <p:spPr>
          <a:xfrm rot="0">
            <a:off x="9144000" y="7341102"/>
            <a:ext cx="7829550" cy="917575"/>
          </a:xfrm>
          <a:prstGeom prst="rect">
            <a:avLst/>
          </a:prstGeom>
        </p:spPr>
        <p:txBody>
          <a:bodyPr anchor="t" rtlCol="false" tIns="0" lIns="0" bIns="0" rIns="0">
            <a:spAutoFit/>
          </a:bodyPr>
          <a:lstStyle/>
          <a:p>
            <a:pPr>
              <a:lnSpc>
                <a:spcPts val="3724"/>
              </a:lnSpc>
            </a:pPr>
            <a:r>
              <a:rPr lang="en-US" sz="2499">
                <a:solidFill>
                  <a:srgbClr val="000000"/>
                </a:solidFill>
                <a:latin typeface="DM Sans"/>
              </a:rPr>
              <a:t> fmt.Println(&lt;-message)</a:t>
            </a:r>
          </a:p>
          <a:p>
            <a:pPr algn="ctr">
              <a:lnSpc>
                <a:spcPts val="3724"/>
              </a:lnSpc>
              <a:spcBef>
                <a:spcPct val="0"/>
              </a:spcBef>
            </a:pPr>
          </a:p>
        </p:txBody>
      </p:sp>
      <p:sp>
        <p:nvSpPr>
          <p:cNvPr name="TextBox 22" id="22"/>
          <p:cNvSpPr txBox="true"/>
          <p:nvPr/>
        </p:nvSpPr>
        <p:spPr>
          <a:xfrm rot="0">
            <a:off x="1481082" y="2345968"/>
            <a:ext cx="7025086" cy="1116330"/>
          </a:xfrm>
          <a:prstGeom prst="rect">
            <a:avLst/>
          </a:prstGeom>
        </p:spPr>
        <p:txBody>
          <a:bodyPr anchor="t" rtlCol="false" tIns="0" lIns="0" bIns="0" rIns="0">
            <a:spAutoFit/>
          </a:bodyPr>
          <a:lstStyle/>
          <a:p>
            <a:pPr>
              <a:lnSpc>
                <a:spcPts val="2910"/>
              </a:lnSpc>
            </a:pPr>
            <a:r>
              <a:rPr lang="en-US" sz="3000">
                <a:solidFill>
                  <a:srgbClr val="000000"/>
                </a:solidFill>
                <a:latin typeface="DM Sans"/>
              </a:rPr>
              <a:t>(The make function takes the type of channel corresponding to the type of value it sends and receives)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321201" y="55245"/>
            <a:ext cx="7645598" cy="10090785"/>
          </a:xfrm>
          <a:prstGeom prst="rect">
            <a:avLst/>
          </a:prstGeom>
        </p:spPr>
        <p:txBody>
          <a:bodyPr anchor="t" rtlCol="false" tIns="0" lIns="0" bIns="0" rIns="0">
            <a:spAutoFit/>
          </a:bodyPr>
          <a:lstStyle/>
          <a:p>
            <a:pPr>
              <a:lnSpc>
                <a:spcPts val="4470"/>
              </a:lnSpc>
              <a:spcBef>
                <a:spcPct val="0"/>
              </a:spcBef>
            </a:pPr>
            <a:r>
              <a:rPr lang="en-US" sz="3000">
                <a:solidFill>
                  <a:srgbClr val="000000"/>
                </a:solidFill>
                <a:latin typeface="DM Sans"/>
              </a:rPr>
              <a:t>package main</a:t>
            </a:r>
          </a:p>
          <a:p>
            <a:pPr>
              <a:lnSpc>
                <a:spcPts val="4470"/>
              </a:lnSpc>
              <a:spcBef>
                <a:spcPct val="0"/>
              </a:spcBef>
            </a:pPr>
          </a:p>
          <a:p>
            <a:pPr>
              <a:lnSpc>
                <a:spcPts val="4470"/>
              </a:lnSpc>
              <a:spcBef>
                <a:spcPct val="0"/>
              </a:spcBef>
            </a:pPr>
            <a:r>
              <a:rPr lang="en-US" sz="3000">
                <a:solidFill>
                  <a:srgbClr val="000000"/>
                </a:solidFill>
                <a:latin typeface="DM Sans"/>
              </a:rPr>
              <a:t>  import (</a:t>
            </a:r>
          </a:p>
          <a:p>
            <a:pPr>
              <a:lnSpc>
                <a:spcPts val="4470"/>
              </a:lnSpc>
              <a:spcBef>
                <a:spcPct val="0"/>
              </a:spcBef>
            </a:pPr>
            <a:r>
              <a:rPr lang="en-US" sz="3000">
                <a:solidFill>
                  <a:srgbClr val="000000"/>
                </a:solidFill>
                <a:latin typeface="DM Sans"/>
              </a:rPr>
              <a:t>   "fmt"</a:t>
            </a:r>
          </a:p>
          <a:p>
            <a:pPr>
              <a:lnSpc>
                <a:spcPts val="4470"/>
              </a:lnSpc>
              <a:spcBef>
                <a:spcPct val="0"/>
              </a:spcBef>
            </a:pPr>
            <a:r>
              <a:rPr lang="en-US" sz="3000">
                <a:solidFill>
                  <a:srgbClr val="000000"/>
                </a:solidFill>
                <a:latin typeface="DM Sans"/>
              </a:rPr>
              <a:t>   "time"</a:t>
            </a:r>
          </a:p>
          <a:p>
            <a:pPr>
              <a:lnSpc>
                <a:spcPts val="4470"/>
              </a:lnSpc>
              <a:spcBef>
                <a:spcPct val="0"/>
              </a:spcBef>
            </a:pPr>
            <a:r>
              <a:rPr lang="en-US" sz="3000">
                <a:solidFill>
                  <a:srgbClr val="000000"/>
                </a:solidFill>
                <a:latin typeface="DM Sans"/>
              </a:rPr>
              <a:t>  )</a:t>
            </a:r>
          </a:p>
          <a:p>
            <a:pPr>
              <a:lnSpc>
                <a:spcPts val="4470"/>
              </a:lnSpc>
              <a:spcBef>
                <a:spcPct val="0"/>
              </a:spcBef>
            </a:pPr>
            <a:r>
              <a:rPr lang="en-US" sz="3000">
                <a:solidFill>
                  <a:srgbClr val="000000"/>
                </a:solidFill>
                <a:latin typeface="DM Sans"/>
              </a:rPr>
              <a:t>  </a:t>
            </a:r>
          </a:p>
          <a:p>
            <a:pPr>
              <a:lnSpc>
                <a:spcPts val="4470"/>
              </a:lnSpc>
              <a:spcBef>
                <a:spcPct val="0"/>
              </a:spcBef>
            </a:pPr>
            <a:r>
              <a:rPr lang="en-US" sz="3000">
                <a:solidFill>
                  <a:srgbClr val="000000"/>
                </a:solidFill>
                <a:latin typeface="DM Sans"/>
              </a:rPr>
              <a:t>  func printMessage(message chan string) {</a:t>
            </a:r>
          </a:p>
          <a:p>
            <a:pPr>
              <a:lnSpc>
                <a:spcPts val="4470"/>
              </a:lnSpc>
              <a:spcBef>
                <a:spcPct val="0"/>
              </a:spcBef>
            </a:pPr>
            <a:r>
              <a:rPr lang="en-US" sz="3000">
                <a:solidFill>
                  <a:srgbClr val="000000"/>
                </a:solidFill>
                <a:latin typeface="DM Sans"/>
              </a:rPr>
              <a:t>   time.Sleep(time.Second * 2)</a:t>
            </a:r>
          </a:p>
          <a:p>
            <a:pPr>
              <a:lnSpc>
                <a:spcPts val="4470"/>
              </a:lnSpc>
              <a:spcBef>
                <a:spcPct val="0"/>
              </a:spcBef>
            </a:pPr>
            <a:r>
              <a:rPr lang="en-US" sz="3000">
                <a:solidFill>
                  <a:srgbClr val="000000"/>
                </a:solidFill>
                <a:latin typeface="DM Sans"/>
              </a:rPr>
              <a:t>   message &lt;- "Hello from Goroutine"</a:t>
            </a:r>
          </a:p>
          <a:p>
            <a:pPr>
              <a:lnSpc>
                <a:spcPts val="4470"/>
              </a:lnSpc>
              <a:spcBef>
                <a:spcPct val="0"/>
              </a:spcBef>
            </a:pPr>
            <a:r>
              <a:rPr lang="en-US" sz="3000">
                <a:solidFill>
                  <a:srgbClr val="000000"/>
                </a:solidFill>
                <a:latin typeface="DM Sans"/>
              </a:rPr>
              <a:t>  }</a:t>
            </a:r>
          </a:p>
          <a:p>
            <a:pPr>
              <a:lnSpc>
                <a:spcPts val="4470"/>
              </a:lnSpc>
              <a:spcBef>
                <a:spcPct val="0"/>
              </a:spcBef>
            </a:pPr>
            <a:r>
              <a:rPr lang="en-US" sz="3000">
                <a:solidFill>
                  <a:srgbClr val="000000"/>
                </a:solidFill>
                <a:latin typeface="DM Sans"/>
              </a:rPr>
              <a:t>  </a:t>
            </a:r>
          </a:p>
          <a:p>
            <a:pPr>
              <a:lnSpc>
                <a:spcPts val="4470"/>
              </a:lnSpc>
              <a:spcBef>
                <a:spcPct val="0"/>
              </a:spcBef>
            </a:pPr>
            <a:r>
              <a:rPr lang="en-US" sz="3000">
                <a:solidFill>
                  <a:srgbClr val="000000"/>
                </a:solidFill>
                <a:latin typeface="DM Sans"/>
              </a:rPr>
              <a:t>  func main() {</a:t>
            </a:r>
          </a:p>
          <a:p>
            <a:pPr>
              <a:lnSpc>
                <a:spcPts val="4470"/>
              </a:lnSpc>
              <a:spcBef>
                <a:spcPct val="0"/>
              </a:spcBef>
            </a:pPr>
            <a:r>
              <a:rPr lang="en-US" sz="3000">
                <a:solidFill>
                  <a:srgbClr val="000000"/>
                </a:solidFill>
                <a:latin typeface="DM Sans"/>
              </a:rPr>
              <a:t>   message := make(chan string)</a:t>
            </a:r>
          </a:p>
          <a:p>
            <a:pPr>
              <a:lnSpc>
                <a:spcPts val="4470"/>
              </a:lnSpc>
              <a:spcBef>
                <a:spcPct val="0"/>
              </a:spcBef>
            </a:pPr>
            <a:r>
              <a:rPr lang="en-US" sz="3000">
                <a:solidFill>
                  <a:srgbClr val="000000"/>
                </a:solidFill>
                <a:latin typeface="DM Sans"/>
              </a:rPr>
              <a:t>   go printMessage(message)</a:t>
            </a:r>
          </a:p>
          <a:p>
            <a:pPr>
              <a:lnSpc>
                <a:spcPts val="4470"/>
              </a:lnSpc>
              <a:spcBef>
                <a:spcPct val="0"/>
              </a:spcBef>
            </a:pPr>
            <a:r>
              <a:rPr lang="en-US" sz="3000">
                <a:solidFill>
                  <a:srgbClr val="000000"/>
                </a:solidFill>
                <a:latin typeface="DM Sans"/>
              </a:rPr>
              <a:t>   fmt.Println("Hello from main function")</a:t>
            </a:r>
          </a:p>
          <a:p>
            <a:pPr>
              <a:lnSpc>
                <a:spcPts val="4470"/>
              </a:lnSpc>
              <a:spcBef>
                <a:spcPct val="0"/>
              </a:spcBef>
            </a:pPr>
            <a:r>
              <a:rPr lang="en-US" sz="3000">
                <a:solidFill>
                  <a:srgbClr val="000000"/>
                </a:solidFill>
                <a:latin typeface="DM Sans"/>
              </a:rPr>
              <a:t>   fmt.Println(&lt;-message)</a:t>
            </a:r>
          </a:p>
          <a:p>
            <a:pPr>
              <a:lnSpc>
                <a:spcPts val="4470"/>
              </a:lnSpc>
              <a:spcBef>
                <a:spcPct val="0"/>
              </a:spcBef>
            </a:pPr>
            <a:r>
              <a:rPr lang="en-US" sz="3000">
                <a:solidFill>
                  <a:srgbClr val="000000"/>
                </a:solidFill>
                <a:latin typeface="DM Sans"/>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051122" y="2155554"/>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sync package</a:t>
            </a:r>
          </a:p>
        </p:txBody>
      </p:sp>
      <p:sp>
        <p:nvSpPr>
          <p:cNvPr name="TextBox 4" id="4"/>
          <p:cNvSpPr txBox="true"/>
          <p:nvPr/>
        </p:nvSpPr>
        <p:spPr>
          <a:xfrm rot="0">
            <a:off x="2967015" y="3675578"/>
            <a:ext cx="11980730" cy="3076575"/>
          </a:xfrm>
          <a:prstGeom prst="rect">
            <a:avLst/>
          </a:prstGeom>
        </p:spPr>
        <p:txBody>
          <a:bodyPr anchor="t" rtlCol="false" tIns="0" lIns="0" bIns="0" rIns="0">
            <a:spAutoFit/>
          </a:bodyPr>
          <a:lstStyle/>
          <a:p>
            <a:pPr algn="ctr">
              <a:lnSpc>
                <a:spcPts val="4050"/>
              </a:lnSpc>
            </a:pPr>
            <a:r>
              <a:rPr lang="en-US" sz="3000" spc="179">
                <a:solidFill>
                  <a:srgbClr val="000000"/>
                </a:solidFill>
                <a:latin typeface="DM Sans"/>
              </a:rPr>
              <a:t>The sync package offers primitives like WaitGroups, Mutexes, and Once that can help control the execution of Goroutines. We use these instead of trying to manually synchronize Goroutines, which can lead to subtle bugs.</a:t>
            </a:r>
          </a:p>
          <a:p>
            <a:pPr algn="ctr">
              <a:lnSpc>
                <a:spcPts val="4050"/>
              </a:lnSpc>
            </a:pPr>
          </a:p>
          <a:p>
            <a:pPr algn="ctr" marL="0" indent="0" lvl="0">
              <a:lnSpc>
                <a:spcPts val="4050"/>
              </a:lnSpc>
              <a:spcBef>
                <a:spcPct val="0"/>
              </a:spcBef>
            </a:pP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4607984" y="2115884"/>
            <a:ext cx="4690433" cy="6386806"/>
          </a:xfrm>
          <a:custGeom>
            <a:avLst/>
            <a:gdLst/>
            <a:ahLst/>
            <a:cxnLst/>
            <a:rect r="r" b="b" t="t" l="l"/>
            <a:pathLst>
              <a:path h="6386806" w="4690433">
                <a:moveTo>
                  <a:pt x="0" y="0"/>
                </a:moveTo>
                <a:lnTo>
                  <a:pt x="4690433" y="0"/>
                </a:lnTo>
                <a:lnTo>
                  <a:pt x="4690433" y="6386806"/>
                </a:lnTo>
                <a:lnTo>
                  <a:pt x="0" y="6386806"/>
                </a:lnTo>
                <a:lnTo>
                  <a:pt x="0" y="0"/>
                </a:lnTo>
                <a:close/>
              </a:path>
            </a:pathLst>
          </a:custGeom>
          <a:blipFill>
            <a:blip r:embed="rId3"/>
            <a:stretch>
              <a:fillRect l="0" t="0" r="0" b="0"/>
            </a:stretch>
          </a:blipFill>
        </p:spPr>
      </p:sp>
      <p:sp>
        <p:nvSpPr>
          <p:cNvPr name="TextBox 4" id="4"/>
          <p:cNvSpPr txBox="true"/>
          <p:nvPr/>
        </p:nvSpPr>
        <p:spPr>
          <a:xfrm rot="0">
            <a:off x="1504950" y="1219200"/>
            <a:ext cx="8751165"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WaitGroups</a:t>
            </a:r>
          </a:p>
        </p:txBody>
      </p:sp>
      <p:sp>
        <p:nvSpPr>
          <p:cNvPr name="TextBox 5" id="5"/>
          <p:cNvSpPr txBox="true"/>
          <p:nvPr/>
        </p:nvSpPr>
        <p:spPr>
          <a:xfrm rot="0">
            <a:off x="1504950" y="2854365"/>
            <a:ext cx="9197695" cy="5133975"/>
          </a:xfrm>
          <a:prstGeom prst="rect">
            <a:avLst/>
          </a:prstGeom>
        </p:spPr>
        <p:txBody>
          <a:bodyPr anchor="t" rtlCol="false" tIns="0" lIns="0" bIns="0" rIns="0">
            <a:spAutoFit/>
          </a:bodyPr>
          <a:lstStyle/>
          <a:p>
            <a:pPr>
              <a:lnSpc>
                <a:spcPts val="4050"/>
              </a:lnSpc>
            </a:pPr>
            <a:r>
              <a:rPr lang="en-US" sz="3000" spc="179">
                <a:solidFill>
                  <a:srgbClr val="000000"/>
                </a:solidFill>
                <a:latin typeface="DM Sans"/>
              </a:rPr>
              <a:t>A WaitGroup waits for a collection of Goroutines to finish.</a:t>
            </a:r>
          </a:p>
          <a:p>
            <a:pPr>
              <a:lnSpc>
                <a:spcPts val="4050"/>
              </a:lnSpc>
            </a:pPr>
            <a:r>
              <a:rPr lang="en-US" sz="3000" spc="179">
                <a:solidFill>
                  <a:srgbClr val="000000"/>
                </a:solidFill>
                <a:latin typeface="DM Sans"/>
              </a:rPr>
              <a:t>The main goroutine calls </a:t>
            </a:r>
            <a:r>
              <a:rPr lang="en-US" sz="3000" spc="179">
                <a:solidFill>
                  <a:srgbClr val="000000"/>
                </a:solidFill>
                <a:latin typeface="DM Sans Bold"/>
              </a:rPr>
              <a:t>Add</a:t>
            </a:r>
            <a:r>
              <a:rPr lang="en-US" sz="3000" spc="179">
                <a:solidFill>
                  <a:srgbClr val="000000"/>
                </a:solidFill>
                <a:latin typeface="DM Sans"/>
              </a:rPr>
              <a:t> to set the number of goroutines to wait for. Then, each of the goroutines runs and calls </a:t>
            </a:r>
            <a:r>
              <a:rPr lang="en-US" sz="3000" spc="179">
                <a:solidFill>
                  <a:srgbClr val="000000"/>
                </a:solidFill>
                <a:latin typeface="DM Sans Bold"/>
              </a:rPr>
              <a:t>Done</a:t>
            </a:r>
            <a:r>
              <a:rPr lang="en-US" sz="3000" spc="179">
                <a:solidFill>
                  <a:srgbClr val="000000"/>
                </a:solidFill>
                <a:latin typeface="DM Sans"/>
              </a:rPr>
              <a:t> when finished. At the same time, </a:t>
            </a:r>
            <a:r>
              <a:rPr lang="en-US" sz="3000" spc="179">
                <a:solidFill>
                  <a:srgbClr val="000000"/>
                </a:solidFill>
                <a:latin typeface="DM Sans Bold"/>
              </a:rPr>
              <a:t>Wait</a:t>
            </a:r>
            <a:r>
              <a:rPr lang="en-US" sz="3000" spc="179">
                <a:solidFill>
                  <a:srgbClr val="000000"/>
                </a:solidFill>
                <a:latin typeface="DM Sans"/>
              </a:rPr>
              <a:t> can be used to block until all goroutines have finished.</a:t>
            </a:r>
          </a:p>
          <a:p>
            <a:pPr marL="0" indent="0" lvl="0">
              <a:lnSpc>
                <a:spcPts val="4050"/>
              </a:lnSpc>
              <a:spcBef>
                <a:spcPct val="0"/>
              </a:spcBef>
            </a:pPr>
            <a:r>
              <a:rPr lang="en-US" sz="3000" spc="179">
                <a:solidFill>
                  <a:srgbClr val="000000"/>
                </a:solidFill>
                <a:latin typeface="DM Sans"/>
              </a:rPr>
              <a:t>It offers a simple, yet powerful way to coordinate multiple goroutines in the main driver function.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117507" y="969959"/>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Example</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7" id="17"/>
          <p:cNvSpPr txBox="true"/>
          <p:nvPr/>
        </p:nvSpPr>
        <p:spPr>
          <a:xfrm rot="0">
            <a:off x="2328511" y="1963923"/>
            <a:ext cx="6363551" cy="7918450"/>
          </a:xfrm>
          <a:prstGeom prst="rect">
            <a:avLst/>
          </a:prstGeom>
        </p:spPr>
        <p:txBody>
          <a:bodyPr anchor="t" rtlCol="false" tIns="0" lIns="0" bIns="0" rIns="0">
            <a:spAutoFit/>
          </a:bodyPr>
          <a:lstStyle/>
          <a:p>
            <a:pPr>
              <a:lnSpc>
                <a:spcPts val="3724"/>
              </a:lnSpc>
            </a:pPr>
            <a:r>
              <a:rPr lang="en-US" sz="2499" spc="-54">
                <a:solidFill>
                  <a:srgbClr val="000000"/>
                </a:solidFill>
                <a:latin typeface="DM Sans"/>
              </a:rPr>
              <a:t>package main</a:t>
            </a:r>
          </a:p>
          <a:p>
            <a:pPr>
              <a:lnSpc>
                <a:spcPts val="3724"/>
              </a:lnSpc>
            </a:pPr>
          </a:p>
          <a:p>
            <a:pPr>
              <a:lnSpc>
                <a:spcPts val="3724"/>
              </a:lnSpc>
            </a:pPr>
            <a:r>
              <a:rPr lang="en-US" sz="2499" spc="-54">
                <a:solidFill>
                  <a:srgbClr val="000000"/>
                </a:solidFill>
                <a:latin typeface="DM Sans"/>
              </a:rPr>
              <a:t>import (</a:t>
            </a:r>
          </a:p>
          <a:p>
            <a:pPr>
              <a:lnSpc>
                <a:spcPts val="3724"/>
              </a:lnSpc>
            </a:pPr>
            <a:r>
              <a:rPr lang="en-US" sz="2499" spc="-54">
                <a:solidFill>
                  <a:srgbClr val="000000"/>
                </a:solidFill>
                <a:latin typeface="DM Sans"/>
              </a:rPr>
              <a:t>    "fmt"</a:t>
            </a:r>
          </a:p>
          <a:p>
            <a:pPr>
              <a:lnSpc>
                <a:spcPts val="3724"/>
              </a:lnSpc>
            </a:pPr>
            <a:r>
              <a:rPr lang="en-US" sz="2499" spc="-54">
                <a:solidFill>
                  <a:srgbClr val="000000"/>
                </a:solidFill>
                <a:latin typeface="DM Sans"/>
              </a:rPr>
              <a:t>    "sync"</a:t>
            </a:r>
          </a:p>
          <a:p>
            <a:pPr>
              <a:lnSpc>
                <a:spcPts val="3724"/>
              </a:lnSpc>
            </a:pPr>
            <a:r>
              <a:rPr lang="en-US" sz="2499" spc="-54">
                <a:solidFill>
                  <a:srgbClr val="000000"/>
                </a:solidFill>
                <a:latin typeface="DM Sans"/>
              </a:rPr>
              <a:t>    "time"</a:t>
            </a:r>
          </a:p>
          <a:p>
            <a:pPr>
              <a:lnSpc>
                <a:spcPts val="3724"/>
              </a:lnSpc>
            </a:pPr>
            <a:r>
              <a:rPr lang="en-US" sz="2499" spc="-54">
                <a:solidFill>
                  <a:srgbClr val="000000"/>
                </a:solidFill>
                <a:latin typeface="DM Sans"/>
              </a:rPr>
              <a:t>)</a:t>
            </a:r>
          </a:p>
          <a:p>
            <a:pPr>
              <a:lnSpc>
                <a:spcPts val="3724"/>
              </a:lnSpc>
            </a:pPr>
          </a:p>
          <a:p>
            <a:pPr>
              <a:lnSpc>
                <a:spcPts val="3724"/>
              </a:lnSpc>
            </a:pPr>
            <a:r>
              <a:rPr lang="en-US" sz="2499" spc="-54">
                <a:solidFill>
                  <a:srgbClr val="000000"/>
                </a:solidFill>
                <a:latin typeface="DM Sans"/>
              </a:rPr>
              <a:t>var wg sync.WaitGroup</a:t>
            </a:r>
          </a:p>
          <a:p>
            <a:pPr>
              <a:lnSpc>
                <a:spcPts val="3724"/>
              </a:lnSpc>
            </a:pPr>
          </a:p>
          <a:p>
            <a:pPr>
              <a:lnSpc>
                <a:spcPts val="3724"/>
              </a:lnSpc>
            </a:pPr>
            <a:r>
              <a:rPr lang="en-US" sz="2499" spc="-54">
                <a:solidFill>
                  <a:srgbClr val="000000"/>
                </a:solidFill>
                <a:latin typeface="DM Sans"/>
              </a:rPr>
              <a:t>func worker(id int) {</a:t>
            </a:r>
          </a:p>
          <a:p>
            <a:pPr>
              <a:lnSpc>
                <a:spcPts val="3724"/>
              </a:lnSpc>
            </a:pPr>
            <a:r>
              <a:rPr lang="en-US" sz="2499" spc="-54">
                <a:solidFill>
                  <a:srgbClr val="000000"/>
                </a:solidFill>
                <a:latin typeface="DM Sans"/>
              </a:rPr>
              <a:t>    defer wg.Done()</a:t>
            </a:r>
          </a:p>
          <a:p>
            <a:pPr>
              <a:lnSpc>
                <a:spcPts val="3724"/>
              </a:lnSpc>
            </a:pPr>
            <a:r>
              <a:rPr lang="en-US" sz="2499" spc="-54">
                <a:solidFill>
                  <a:srgbClr val="000000"/>
                </a:solidFill>
                <a:latin typeface="DM Sans"/>
              </a:rPr>
              <a:t>    fmt.Printf("Worker %d starting\n", id)</a:t>
            </a:r>
          </a:p>
          <a:p>
            <a:pPr>
              <a:lnSpc>
                <a:spcPts val="3724"/>
              </a:lnSpc>
            </a:pPr>
            <a:r>
              <a:rPr lang="en-US" sz="2499" spc="-54">
                <a:solidFill>
                  <a:srgbClr val="000000"/>
                </a:solidFill>
                <a:latin typeface="DM Sans"/>
              </a:rPr>
              <a:t>    time.Sleep(time.Second)</a:t>
            </a:r>
          </a:p>
          <a:p>
            <a:pPr>
              <a:lnSpc>
                <a:spcPts val="3724"/>
              </a:lnSpc>
            </a:pPr>
            <a:r>
              <a:rPr lang="en-US" sz="2499" spc="-54">
                <a:solidFill>
                  <a:srgbClr val="000000"/>
                </a:solidFill>
                <a:latin typeface="DM Sans"/>
              </a:rPr>
              <a:t>    fmt.Printf("Worker %d done\n", id)</a:t>
            </a:r>
          </a:p>
          <a:p>
            <a:pPr>
              <a:lnSpc>
                <a:spcPts val="3724"/>
              </a:lnSpc>
            </a:pPr>
            <a:r>
              <a:rPr lang="en-US" sz="2499" spc="-54">
                <a:solidFill>
                  <a:srgbClr val="000000"/>
                </a:solidFill>
                <a:latin typeface="DM Sans"/>
              </a:rPr>
              <a:t>}</a:t>
            </a:r>
          </a:p>
          <a:p>
            <a:pPr>
              <a:lnSpc>
                <a:spcPts val="3724"/>
              </a:lnSpc>
              <a:spcBef>
                <a:spcPct val="0"/>
              </a:spcBef>
            </a:pPr>
          </a:p>
        </p:txBody>
      </p:sp>
      <p:sp>
        <p:nvSpPr>
          <p:cNvPr name="TextBox 18" id="18"/>
          <p:cNvSpPr txBox="true"/>
          <p:nvPr/>
        </p:nvSpPr>
        <p:spPr>
          <a:xfrm rot="0">
            <a:off x="9619757" y="1963923"/>
            <a:ext cx="6363551" cy="3717925"/>
          </a:xfrm>
          <a:prstGeom prst="rect">
            <a:avLst/>
          </a:prstGeom>
        </p:spPr>
        <p:txBody>
          <a:bodyPr anchor="t" rtlCol="false" tIns="0" lIns="0" bIns="0" rIns="0">
            <a:spAutoFit/>
          </a:bodyPr>
          <a:lstStyle/>
          <a:p>
            <a:pPr>
              <a:lnSpc>
                <a:spcPts val="3724"/>
              </a:lnSpc>
            </a:pPr>
            <a:r>
              <a:rPr lang="en-US" sz="2499" spc="-54">
                <a:solidFill>
                  <a:srgbClr val="000000"/>
                </a:solidFill>
                <a:latin typeface="DM Sans"/>
              </a:rPr>
              <a:t>func main() {</a:t>
            </a:r>
          </a:p>
          <a:p>
            <a:pPr>
              <a:lnSpc>
                <a:spcPts val="3724"/>
              </a:lnSpc>
            </a:pPr>
            <a:r>
              <a:rPr lang="en-US" sz="2499" spc="-54">
                <a:solidFill>
                  <a:srgbClr val="000000"/>
                </a:solidFill>
                <a:latin typeface="DM Sans"/>
              </a:rPr>
              <a:t>    for i := 1; i &lt;= 5; i++ {</a:t>
            </a:r>
          </a:p>
          <a:p>
            <a:pPr>
              <a:lnSpc>
                <a:spcPts val="3724"/>
              </a:lnSpc>
            </a:pPr>
            <a:r>
              <a:rPr lang="en-US" sz="2499" spc="-54">
                <a:solidFill>
                  <a:srgbClr val="000000"/>
                </a:solidFill>
                <a:latin typeface="DM Sans"/>
              </a:rPr>
              <a:t>        wg.Add(1)</a:t>
            </a:r>
          </a:p>
          <a:p>
            <a:pPr>
              <a:lnSpc>
                <a:spcPts val="3724"/>
              </a:lnSpc>
            </a:pPr>
            <a:r>
              <a:rPr lang="en-US" sz="2499" spc="-54">
                <a:solidFill>
                  <a:srgbClr val="000000"/>
                </a:solidFill>
                <a:latin typeface="DM Sans"/>
              </a:rPr>
              <a:t>        go worker(i)</a:t>
            </a:r>
          </a:p>
          <a:p>
            <a:pPr>
              <a:lnSpc>
                <a:spcPts val="3724"/>
              </a:lnSpc>
            </a:pPr>
            <a:r>
              <a:rPr lang="en-US" sz="2499" spc="-54">
                <a:solidFill>
                  <a:srgbClr val="000000"/>
                </a:solidFill>
                <a:latin typeface="DM Sans"/>
              </a:rPr>
              <a:t>    }</a:t>
            </a:r>
          </a:p>
          <a:p>
            <a:pPr>
              <a:lnSpc>
                <a:spcPts val="3724"/>
              </a:lnSpc>
            </a:pPr>
            <a:r>
              <a:rPr lang="en-US" sz="2499" spc="-54">
                <a:solidFill>
                  <a:srgbClr val="000000"/>
                </a:solidFill>
                <a:latin typeface="DM Sans"/>
              </a:rPr>
              <a:t>    wg.Wait()</a:t>
            </a:r>
          </a:p>
          <a:p>
            <a:pPr>
              <a:lnSpc>
                <a:spcPts val="3724"/>
              </a:lnSpc>
            </a:pPr>
            <a:r>
              <a:rPr lang="en-US" sz="2499">
                <a:solidFill>
                  <a:srgbClr val="000000"/>
                </a:solidFill>
                <a:latin typeface="DM Sans"/>
              </a:rPr>
              <a:t>}</a:t>
            </a:r>
          </a:p>
          <a:p>
            <a:pPr>
              <a:lnSpc>
                <a:spcPts val="3724"/>
              </a:lnSpc>
              <a:spcBef>
                <a:spcPct val="0"/>
              </a:spcBef>
            </a:pPr>
          </a:p>
        </p:txBody>
      </p:sp>
      <p:sp>
        <p:nvSpPr>
          <p:cNvPr name="AutoShape 19" id="19"/>
          <p:cNvSpPr/>
          <p:nvPr/>
        </p:nvSpPr>
        <p:spPr>
          <a:xfrm>
            <a:off x="9124958" y="1879279"/>
            <a:ext cx="0" cy="740329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500262" y="3143250"/>
            <a:ext cx="9292953" cy="4926253"/>
          </a:xfrm>
          <a:custGeom>
            <a:avLst/>
            <a:gdLst/>
            <a:ahLst/>
            <a:cxnLst/>
            <a:rect r="r" b="b" t="t" l="l"/>
            <a:pathLst>
              <a:path h="4926253" w="9292953">
                <a:moveTo>
                  <a:pt x="0" y="0"/>
                </a:moveTo>
                <a:lnTo>
                  <a:pt x="9292954" y="0"/>
                </a:lnTo>
                <a:lnTo>
                  <a:pt x="9292954" y="4926253"/>
                </a:lnTo>
                <a:lnTo>
                  <a:pt x="0" y="4926253"/>
                </a:lnTo>
                <a:lnTo>
                  <a:pt x="0" y="0"/>
                </a:lnTo>
                <a:close/>
              </a:path>
            </a:pathLst>
          </a:custGeom>
          <a:blipFill>
            <a:blip r:embed="rId3"/>
            <a:stretch>
              <a:fillRect l="0" t="0" r="0" b="0"/>
            </a:stretch>
          </a:blipFill>
        </p:spPr>
      </p:sp>
      <p:sp>
        <p:nvSpPr>
          <p:cNvPr name="TextBox 4" id="4"/>
          <p:cNvSpPr txBox="true"/>
          <p:nvPr/>
        </p:nvSpPr>
        <p:spPr>
          <a:xfrm rot="0">
            <a:off x="792691" y="1219200"/>
            <a:ext cx="8751165"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Mutex</a:t>
            </a:r>
          </a:p>
        </p:txBody>
      </p:sp>
      <p:sp>
        <p:nvSpPr>
          <p:cNvPr name="TextBox 5" id="5"/>
          <p:cNvSpPr txBox="true"/>
          <p:nvPr/>
        </p:nvSpPr>
        <p:spPr>
          <a:xfrm rot="0">
            <a:off x="792691" y="2501226"/>
            <a:ext cx="7707571" cy="6162675"/>
          </a:xfrm>
          <a:prstGeom prst="rect">
            <a:avLst/>
          </a:prstGeom>
        </p:spPr>
        <p:txBody>
          <a:bodyPr anchor="t" rtlCol="false" tIns="0" lIns="0" bIns="0" rIns="0">
            <a:spAutoFit/>
          </a:bodyPr>
          <a:lstStyle/>
          <a:p>
            <a:pPr>
              <a:lnSpc>
                <a:spcPts val="4050"/>
              </a:lnSpc>
            </a:pPr>
            <a:r>
              <a:rPr lang="en-US" sz="3000" spc="179">
                <a:solidFill>
                  <a:srgbClr val="000000"/>
                </a:solidFill>
                <a:latin typeface="DM Sans"/>
              </a:rPr>
              <a:t>A mutex, short for </a:t>
            </a:r>
            <a:r>
              <a:rPr lang="en-US" sz="3000" spc="179">
                <a:solidFill>
                  <a:srgbClr val="000000"/>
                </a:solidFill>
                <a:latin typeface="DM Sans Bold"/>
              </a:rPr>
              <a:t>mutual exclusion</a:t>
            </a:r>
            <a:r>
              <a:rPr lang="en-US" sz="3000" spc="179">
                <a:solidFill>
                  <a:srgbClr val="000000"/>
                </a:solidFill>
                <a:latin typeface="DM Sans"/>
              </a:rPr>
              <a:t>, is used to protect shared resources from simultaneous access by multiple goroutines. It ensures that only one goroutine can access a critical section of code at a time.</a:t>
            </a:r>
          </a:p>
          <a:p>
            <a:pPr marL="0" indent="0" lvl="0">
              <a:lnSpc>
                <a:spcPts val="4050"/>
              </a:lnSpc>
              <a:spcBef>
                <a:spcPct val="0"/>
              </a:spcBef>
            </a:pPr>
            <a:r>
              <a:rPr lang="en-US" sz="3000" spc="179">
                <a:solidFill>
                  <a:srgbClr val="000000"/>
                </a:solidFill>
                <a:latin typeface="DM Sans"/>
              </a:rPr>
              <a:t>Mutexes prevent race conditions between goroutines by allowing only one goroutine to acquire the lock and access the shared resource, while other goroutines wait until the lock is released.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3118971"/>
            <a:ext cx="7025086"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Why use GO?</a:t>
            </a:r>
          </a:p>
        </p:txBody>
      </p:sp>
      <p:sp>
        <p:nvSpPr>
          <p:cNvPr name="TextBox 4" id="4"/>
          <p:cNvSpPr txBox="true"/>
          <p:nvPr/>
        </p:nvSpPr>
        <p:spPr>
          <a:xfrm rot="0">
            <a:off x="1504950" y="6252853"/>
            <a:ext cx="7025086" cy="1323975"/>
          </a:xfrm>
          <a:prstGeom prst="rect">
            <a:avLst/>
          </a:prstGeom>
        </p:spPr>
        <p:txBody>
          <a:bodyPr anchor="t" rtlCol="false" tIns="0" lIns="0" bIns="0" rIns="0">
            <a:spAutoFit/>
          </a:bodyPr>
          <a:lstStyle/>
          <a:p>
            <a:pPr marL="0" indent="0" lvl="0">
              <a:lnSpc>
                <a:spcPts val="2699"/>
              </a:lnSpc>
              <a:spcBef>
                <a:spcPct val="0"/>
              </a:spcBef>
            </a:pPr>
            <a:r>
              <a:rPr lang="en-US" sz="1999" spc="119">
                <a:solidFill>
                  <a:srgbClr val="000000"/>
                </a:solidFill>
                <a:latin typeface="DM Sans"/>
              </a:rPr>
              <a:t>Go (also known as Golang) is a programming language developed at Google by </a:t>
            </a:r>
            <a:r>
              <a:rPr lang="en-US" sz="1999" spc="119">
                <a:solidFill>
                  <a:srgbClr val="000000"/>
                </a:solidFill>
                <a:latin typeface="DM Sans Bold"/>
              </a:rPr>
              <a:t>Robert Pike</a:t>
            </a:r>
            <a:r>
              <a:rPr lang="en-US" sz="1999" spc="119">
                <a:solidFill>
                  <a:srgbClr val="000000"/>
                </a:solidFill>
                <a:latin typeface="DM Sans"/>
              </a:rPr>
              <a:t> and </a:t>
            </a:r>
            <a:r>
              <a:rPr lang="en-US" sz="1999" spc="119">
                <a:solidFill>
                  <a:srgbClr val="000000"/>
                </a:solidFill>
                <a:latin typeface="DM Sans Bold"/>
              </a:rPr>
              <a:t>Ken Thompson</a:t>
            </a:r>
            <a:r>
              <a:rPr lang="en-US" sz="1999" spc="119">
                <a:solidFill>
                  <a:srgbClr val="000000"/>
                </a:solidFill>
                <a:latin typeface="DM Sans"/>
              </a:rPr>
              <a:t> that has gained popularity for its simplicity, efficiency, and concurrency support.</a:t>
            </a:r>
          </a:p>
        </p:txBody>
      </p:sp>
      <p:grpSp>
        <p:nvGrpSpPr>
          <p:cNvPr name="Group 5" id="5"/>
          <p:cNvGrpSpPr/>
          <p:nvPr/>
        </p:nvGrpSpPr>
        <p:grpSpPr>
          <a:xfrm rot="0">
            <a:off x="9975489" y="1170261"/>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0491672" y="2024301"/>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01.</a:t>
            </a:r>
          </a:p>
        </p:txBody>
      </p:sp>
      <p:grpSp>
        <p:nvGrpSpPr>
          <p:cNvPr name="Group 9" id="9"/>
          <p:cNvGrpSpPr/>
          <p:nvPr/>
        </p:nvGrpSpPr>
        <p:grpSpPr>
          <a:xfrm rot="0">
            <a:off x="9975489" y="3862348"/>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975489" y="6557226"/>
            <a:ext cx="6998061" cy="2561528"/>
            <a:chOff x="0" y="0"/>
            <a:chExt cx="2342659" cy="857492"/>
          </a:xfrm>
        </p:grpSpPr>
        <p:sp>
          <p:nvSpPr>
            <p:cNvPr name="Freeform 13" id="1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4" id="1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0491672" y="4717783"/>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02.</a:t>
            </a:r>
          </a:p>
        </p:txBody>
      </p:sp>
      <p:sp>
        <p:nvSpPr>
          <p:cNvPr name="TextBox 16" id="16"/>
          <p:cNvSpPr txBox="true"/>
          <p:nvPr/>
        </p:nvSpPr>
        <p:spPr>
          <a:xfrm rot="0">
            <a:off x="10491672" y="7411266"/>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03.</a:t>
            </a:r>
          </a:p>
        </p:txBody>
      </p:sp>
      <p:sp>
        <p:nvSpPr>
          <p:cNvPr name="TextBox 17" id="17"/>
          <p:cNvSpPr txBox="true"/>
          <p:nvPr/>
        </p:nvSpPr>
        <p:spPr>
          <a:xfrm rot="0">
            <a:off x="12218908" y="1375652"/>
            <a:ext cx="4132127" cy="2112645"/>
          </a:xfrm>
          <a:prstGeom prst="rect">
            <a:avLst/>
          </a:prstGeom>
        </p:spPr>
        <p:txBody>
          <a:bodyPr anchor="t" rtlCol="false" tIns="0" lIns="0" bIns="0" rIns="0">
            <a:spAutoFit/>
          </a:bodyPr>
          <a:lstStyle/>
          <a:p>
            <a:pPr algn="just">
              <a:lnSpc>
                <a:spcPts val="2834"/>
              </a:lnSpc>
            </a:pPr>
            <a:r>
              <a:rPr lang="en-US" sz="2099" spc="33">
                <a:solidFill>
                  <a:srgbClr val="000000"/>
                </a:solidFill>
                <a:latin typeface="DM Sans"/>
              </a:rPr>
              <a:t>Go has a clean and simple syntax that reduces the cognitive load on developers, making code easier to read and maintain.</a:t>
            </a:r>
          </a:p>
          <a:p>
            <a:pPr algn="just" marL="0" indent="0" lvl="0">
              <a:lnSpc>
                <a:spcPts val="2834"/>
              </a:lnSpc>
              <a:spcBef>
                <a:spcPct val="0"/>
              </a:spcBef>
            </a:pPr>
          </a:p>
        </p:txBody>
      </p:sp>
      <p:sp>
        <p:nvSpPr>
          <p:cNvPr name="TextBox 18" id="18"/>
          <p:cNvSpPr txBox="true"/>
          <p:nvPr/>
        </p:nvSpPr>
        <p:spPr>
          <a:xfrm rot="0">
            <a:off x="12218908" y="4093855"/>
            <a:ext cx="3933933" cy="2435236"/>
          </a:xfrm>
          <a:prstGeom prst="rect">
            <a:avLst/>
          </a:prstGeom>
        </p:spPr>
        <p:txBody>
          <a:bodyPr anchor="t" rtlCol="false" tIns="0" lIns="0" bIns="0" rIns="0">
            <a:spAutoFit/>
          </a:bodyPr>
          <a:lstStyle/>
          <a:p>
            <a:pPr algn="just">
              <a:lnSpc>
                <a:spcPts val="2699"/>
              </a:lnSpc>
            </a:pPr>
            <a:r>
              <a:rPr lang="en-US" sz="1999" spc="31">
                <a:solidFill>
                  <a:srgbClr val="000000"/>
                </a:solidFill>
                <a:latin typeface="DM Sans Medium"/>
              </a:rPr>
              <a:t>Go is </a:t>
            </a:r>
            <a:r>
              <a:rPr lang="en-US" sz="1999" spc="31">
                <a:solidFill>
                  <a:srgbClr val="000000"/>
                </a:solidFill>
                <a:latin typeface="DM Sans Bold"/>
              </a:rPr>
              <a:t>statically typed</a:t>
            </a:r>
            <a:r>
              <a:rPr lang="en-US" sz="1999" spc="31">
                <a:solidFill>
                  <a:srgbClr val="000000"/>
                </a:solidFill>
                <a:latin typeface="DM Sans Medium"/>
              </a:rPr>
              <a:t>, ensuring type safety, but it also supports type inference, allowing developers to write code without explicitly declaring variable types in many cases.</a:t>
            </a:r>
          </a:p>
          <a:p>
            <a:pPr algn="just">
              <a:lnSpc>
                <a:spcPts val="1799"/>
              </a:lnSpc>
            </a:pPr>
          </a:p>
          <a:p>
            <a:pPr algn="just" marL="0" indent="0" lvl="0">
              <a:lnSpc>
                <a:spcPts val="1799"/>
              </a:lnSpc>
              <a:spcBef>
                <a:spcPct val="0"/>
              </a:spcBef>
            </a:pPr>
          </a:p>
        </p:txBody>
      </p:sp>
      <p:sp>
        <p:nvSpPr>
          <p:cNvPr name="TextBox 19" id="19"/>
          <p:cNvSpPr txBox="true"/>
          <p:nvPr/>
        </p:nvSpPr>
        <p:spPr>
          <a:xfrm rot="0">
            <a:off x="12218908" y="7291254"/>
            <a:ext cx="4132127" cy="1055370"/>
          </a:xfrm>
          <a:prstGeom prst="rect">
            <a:avLst/>
          </a:prstGeom>
        </p:spPr>
        <p:txBody>
          <a:bodyPr anchor="t" rtlCol="false" tIns="0" lIns="0" bIns="0" rIns="0">
            <a:spAutoFit/>
          </a:bodyPr>
          <a:lstStyle/>
          <a:p>
            <a:pPr algn="just" marL="0" indent="0" lvl="0">
              <a:lnSpc>
                <a:spcPts val="2834"/>
              </a:lnSpc>
              <a:spcBef>
                <a:spcPct val="0"/>
              </a:spcBef>
            </a:pPr>
            <a:r>
              <a:rPr lang="en-US" sz="2099" spc="33">
                <a:solidFill>
                  <a:srgbClr val="000000"/>
                </a:solidFill>
                <a:latin typeface="DM Sans Medium"/>
              </a:rPr>
              <a:t>Go has built-in support for </a:t>
            </a:r>
            <a:r>
              <a:rPr lang="en-US" sz="2099" spc="33">
                <a:solidFill>
                  <a:srgbClr val="000000"/>
                </a:solidFill>
                <a:latin typeface="DM Sans Bold"/>
              </a:rPr>
              <a:t>concurrency</a:t>
            </a:r>
            <a:r>
              <a:rPr lang="en-US" sz="2099" spc="33">
                <a:solidFill>
                  <a:srgbClr val="000000"/>
                </a:solidFill>
                <a:latin typeface="DM Sans Medium"/>
              </a:rPr>
              <a:t> using goroutines and channels. </a:t>
            </a:r>
          </a:p>
        </p:txBody>
      </p:sp>
      <p:sp>
        <p:nvSpPr>
          <p:cNvPr name="Freeform 20" id="20"/>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117507" y="624976"/>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Example</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7" id="17"/>
          <p:cNvSpPr txBox="true"/>
          <p:nvPr/>
        </p:nvSpPr>
        <p:spPr>
          <a:xfrm rot="0">
            <a:off x="2266107" y="1482521"/>
            <a:ext cx="6363551" cy="7918450"/>
          </a:xfrm>
          <a:prstGeom prst="rect">
            <a:avLst/>
          </a:prstGeom>
        </p:spPr>
        <p:txBody>
          <a:bodyPr anchor="t" rtlCol="false" tIns="0" lIns="0" bIns="0" rIns="0">
            <a:spAutoFit/>
          </a:bodyPr>
          <a:lstStyle/>
          <a:p>
            <a:pPr>
              <a:lnSpc>
                <a:spcPts val="3724"/>
              </a:lnSpc>
            </a:pPr>
            <a:r>
              <a:rPr lang="en-US" sz="2499" spc="-54">
                <a:solidFill>
                  <a:srgbClr val="000000"/>
                </a:solidFill>
                <a:latin typeface="DM Sans"/>
              </a:rPr>
              <a:t> package main</a:t>
            </a:r>
          </a:p>
          <a:p>
            <a:pPr>
              <a:lnSpc>
                <a:spcPts val="3724"/>
              </a:lnSpc>
            </a:pPr>
          </a:p>
          <a:p>
            <a:pPr>
              <a:lnSpc>
                <a:spcPts val="3724"/>
              </a:lnSpc>
            </a:pPr>
            <a:r>
              <a:rPr lang="en-US" sz="2499" spc="-54">
                <a:solidFill>
                  <a:srgbClr val="000000"/>
                </a:solidFill>
                <a:latin typeface="DM Sans"/>
              </a:rPr>
              <a:t> import (</a:t>
            </a:r>
          </a:p>
          <a:p>
            <a:pPr>
              <a:lnSpc>
                <a:spcPts val="3724"/>
              </a:lnSpc>
            </a:pPr>
            <a:r>
              <a:rPr lang="en-US" sz="2499" spc="-54">
                <a:solidFill>
                  <a:srgbClr val="000000"/>
                </a:solidFill>
                <a:latin typeface="DM Sans"/>
              </a:rPr>
              <a:t>   "fmt"</a:t>
            </a:r>
          </a:p>
          <a:p>
            <a:pPr>
              <a:lnSpc>
                <a:spcPts val="3724"/>
              </a:lnSpc>
            </a:pPr>
            <a:r>
              <a:rPr lang="en-US" sz="2499" spc="-54">
                <a:solidFill>
                  <a:srgbClr val="000000"/>
                </a:solidFill>
                <a:latin typeface="DM Sans"/>
              </a:rPr>
              <a:t>   "sync"</a:t>
            </a:r>
          </a:p>
          <a:p>
            <a:pPr>
              <a:lnSpc>
                <a:spcPts val="3724"/>
              </a:lnSpc>
            </a:pPr>
            <a:r>
              <a:rPr lang="en-US" sz="2499" spc="-54">
                <a:solidFill>
                  <a:srgbClr val="000000"/>
                </a:solidFill>
                <a:latin typeface="DM Sans"/>
              </a:rPr>
              <a:t> )</a:t>
            </a:r>
          </a:p>
          <a:p>
            <a:pPr>
              <a:lnSpc>
                <a:spcPts val="3724"/>
              </a:lnSpc>
            </a:pPr>
            <a:r>
              <a:rPr lang="en-US" sz="2499" spc="-54">
                <a:solidFill>
                  <a:srgbClr val="000000"/>
                </a:solidFill>
                <a:latin typeface="DM Sans"/>
              </a:rPr>
              <a:t> </a:t>
            </a:r>
          </a:p>
          <a:p>
            <a:pPr>
              <a:lnSpc>
                <a:spcPts val="3724"/>
              </a:lnSpc>
            </a:pPr>
            <a:r>
              <a:rPr lang="en-US" sz="2499" spc="-54">
                <a:solidFill>
                  <a:srgbClr val="000000"/>
                </a:solidFill>
                <a:latin typeface="DM Sans"/>
              </a:rPr>
              <a:t> var counter = 0</a:t>
            </a:r>
          </a:p>
          <a:p>
            <a:pPr>
              <a:lnSpc>
                <a:spcPts val="3724"/>
              </a:lnSpc>
            </a:pPr>
            <a:r>
              <a:rPr lang="en-US" sz="2499" spc="-54">
                <a:solidFill>
                  <a:srgbClr val="000000"/>
                </a:solidFill>
                <a:latin typeface="DM Sans"/>
              </a:rPr>
              <a:t> var mutex sync.Mutex</a:t>
            </a:r>
          </a:p>
          <a:p>
            <a:pPr>
              <a:lnSpc>
                <a:spcPts val="3724"/>
              </a:lnSpc>
            </a:pPr>
            <a:r>
              <a:rPr lang="en-US" sz="2499" spc="-54">
                <a:solidFill>
                  <a:srgbClr val="000000"/>
                </a:solidFill>
                <a:latin typeface="DM Sans"/>
              </a:rPr>
              <a:t> </a:t>
            </a:r>
          </a:p>
          <a:p>
            <a:pPr>
              <a:lnSpc>
                <a:spcPts val="3724"/>
              </a:lnSpc>
            </a:pPr>
            <a:r>
              <a:rPr lang="en-US" sz="2499" spc="-54">
                <a:solidFill>
                  <a:srgbClr val="000000"/>
                </a:solidFill>
                <a:latin typeface="DM Sans"/>
              </a:rPr>
              <a:t> func increment(wg *sync.WaitGroup) {</a:t>
            </a:r>
          </a:p>
          <a:p>
            <a:pPr>
              <a:lnSpc>
                <a:spcPts val="3724"/>
              </a:lnSpc>
            </a:pPr>
            <a:r>
              <a:rPr lang="en-US" sz="2499" spc="-54">
                <a:solidFill>
                  <a:srgbClr val="000000"/>
                </a:solidFill>
                <a:latin typeface="DM Sans"/>
              </a:rPr>
              <a:t>   mutex.Lock()</a:t>
            </a:r>
          </a:p>
          <a:p>
            <a:pPr>
              <a:lnSpc>
                <a:spcPts val="3724"/>
              </a:lnSpc>
            </a:pPr>
            <a:r>
              <a:rPr lang="en-US" sz="2499" spc="-54">
                <a:solidFill>
                  <a:srgbClr val="000000"/>
                </a:solidFill>
                <a:latin typeface="DM Sans"/>
              </a:rPr>
              <a:t>   counter++</a:t>
            </a:r>
          </a:p>
          <a:p>
            <a:pPr>
              <a:lnSpc>
                <a:spcPts val="3724"/>
              </a:lnSpc>
            </a:pPr>
            <a:r>
              <a:rPr lang="en-US" sz="2499" spc="-54">
                <a:solidFill>
                  <a:srgbClr val="000000"/>
                </a:solidFill>
                <a:latin typeface="DM Sans"/>
              </a:rPr>
              <a:t>   mutex.Unlock()</a:t>
            </a:r>
          </a:p>
          <a:p>
            <a:pPr>
              <a:lnSpc>
                <a:spcPts val="3724"/>
              </a:lnSpc>
            </a:pPr>
            <a:r>
              <a:rPr lang="en-US" sz="2499" spc="-54">
                <a:solidFill>
                  <a:srgbClr val="000000"/>
                </a:solidFill>
                <a:latin typeface="DM Sans"/>
              </a:rPr>
              <a:t>   wg.Done()</a:t>
            </a:r>
          </a:p>
          <a:p>
            <a:pPr>
              <a:lnSpc>
                <a:spcPts val="3724"/>
              </a:lnSpc>
            </a:pPr>
            <a:r>
              <a:rPr lang="en-US" sz="2499" spc="-54">
                <a:solidFill>
                  <a:srgbClr val="000000"/>
                </a:solidFill>
                <a:latin typeface="DM Sans"/>
              </a:rPr>
              <a:t> }</a:t>
            </a:r>
          </a:p>
          <a:p>
            <a:pPr>
              <a:lnSpc>
                <a:spcPts val="3724"/>
              </a:lnSpc>
              <a:spcBef>
                <a:spcPct val="0"/>
              </a:spcBef>
            </a:pPr>
            <a:r>
              <a:rPr lang="en-US" sz="2499" spc="-54">
                <a:solidFill>
                  <a:srgbClr val="000000"/>
                </a:solidFill>
                <a:latin typeface="DM Sans"/>
              </a:rPr>
              <a:t> </a:t>
            </a:r>
          </a:p>
        </p:txBody>
      </p:sp>
      <p:sp>
        <p:nvSpPr>
          <p:cNvPr name="TextBox 18" id="18"/>
          <p:cNvSpPr txBox="true"/>
          <p:nvPr/>
        </p:nvSpPr>
        <p:spPr>
          <a:xfrm rot="0">
            <a:off x="9829808" y="1164552"/>
            <a:ext cx="6363551" cy="7451725"/>
          </a:xfrm>
          <a:prstGeom prst="rect">
            <a:avLst/>
          </a:prstGeom>
        </p:spPr>
        <p:txBody>
          <a:bodyPr anchor="t" rtlCol="false" tIns="0" lIns="0" bIns="0" rIns="0">
            <a:spAutoFit/>
          </a:bodyPr>
          <a:lstStyle/>
          <a:p>
            <a:pPr>
              <a:lnSpc>
                <a:spcPts val="3724"/>
              </a:lnSpc>
            </a:pPr>
          </a:p>
          <a:p>
            <a:pPr>
              <a:lnSpc>
                <a:spcPts val="3724"/>
              </a:lnSpc>
            </a:pPr>
            <a:r>
              <a:rPr lang="en-US" sz="2499" spc="-54">
                <a:solidFill>
                  <a:srgbClr val="000000"/>
                </a:solidFill>
                <a:latin typeface="DM Sans"/>
              </a:rPr>
              <a:t> func main() {</a:t>
            </a:r>
          </a:p>
          <a:p>
            <a:pPr>
              <a:lnSpc>
                <a:spcPts val="3724"/>
              </a:lnSpc>
            </a:pPr>
            <a:r>
              <a:rPr lang="en-US" sz="2499" spc="-54">
                <a:solidFill>
                  <a:srgbClr val="000000"/>
                </a:solidFill>
                <a:latin typeface="DM Sans"/>
              </a:rPr>
              <a:t> var wg sync.WaitGroup</a:t>
            </a:r>
          </a:p>
          <a:p>
            <a:pPr>
              <a:lnSpc>
                <a:spcPts val="3724"/>
              </a:lnSpc>
            </a:pPr>
            <a:r>
              <a:rPr lang="en-US" sz="2499" spc="-54">
                <a:solidFill>
                  <a:srgbClr val="000000"/>
                </a:solidFill>
                <a:latin typeface="DM Sans"/>
              </a:rPr>
              <a:t> expectedCounter := 1000</a:t>
            </a:r>
          </a:p>
          <a:p>
            <a:pPr>
              <a:lnSpc>
                <a:spcPts val="3724"/>
              </a:lnSpc>
            </a:pPr>
            <a:r>
              <a:rPr lang="en-US" sz="2499" spc="-54">
                <a:solidFill>
                  <a:srgbClr val="000000"/>
                </a:solidFill>
                <a:latin typeface="DM Sans"/>
              </a:rPr>
              <a:t> </a:t>
            </a:r>
          </a:p>
          <a:p>
            <a:pPr>
              <a:lnSpc>
                <a:spcPts val="3724"/>
              </a:lnSpc>
            </a:pPr>
            <a:r>
              <a:rPr lang="en-US" sz="2499" spc="-54">
                <a:solidFill>
                  <a:srgbClr val="000000"/>
                </a:solidFill>
                <a:latin typeface="DM Sans"/>
              </a:rPr>
              <a:t> for i := 0; i &lt; expectedCounter; i++ {</a:t>
            </a:r>
          </a:p>
          <a:p>
            <a:pPr>
              <a:lnSpc>
                <a:spcPts val="3724"/>
              </a:lnSpc>
            </a:pPr>
            <a:r>
              <a:rPr lang="en-US" sz="2499" spc="-54">
                <a:solidFill>
                  <a:srgbClr val="000000"/>
                </a:solidFill>
                <a:latin typeface="DM Sans"/>
              </a:rPr>
              <a:t> wg.Add(1)</a:t>
            </a:r>
          </a:p>
          <a:p>
            <a:pPr>
              <a:lnSpc>
                <a:spcPts val="3724"/>
              </a:lnSpc>
            </a:pPr>
            <a:r>
              <a:rPr lang="en-US" sz="2499" spc="-54">
                <a:solidFill>
                  <a:srgbClr val="000000"/>
                </a:solidFill>
                <a:latin typeface="DM Sans"/>
              </a:rPr>
              <a:t> go increment(&amp;wg)</a:t>
            </a:r>
          </a:p>
          <a:p>
            <a:pPr>
              <a:lnSpc>
                <a:spcPts val="3724"/>
              </a:lnSpc>
            </a:pPr>
            <a:r>
              <a:rPr lang="en-US" sz="2499" spc="-54">
                <a:solidFill>
                  <a:srgbClr val="000000"/>
                </a:solidFill>
                <a:latin typeface="DM Sans"/>
              </a:rPr>
              <a:t> }</a:t>
            </a:r>
          </a:p>
          <a:p>
            <a:pPr>
              <a:lnSpc>
                <a:spcPts val="3724"/>
              </a:lnSpc>
            </a:pPr>
            <a:r>
              <a:rPr lang="en-US" sz="2499" spc="-54">
                <a:solidFill>
                  <a:srgbClr val="000000"/>
                </a:solidFill>
                <a:latin typeface="DM Sans"/>
              </a:rPr>
              <a:t> </a:t>
            </a:r>
          </a:p>
          <a:p>
            <a:pPr>
              <a:lnSpc>
                <a:spcPts val="3724"/>
              </a:lnSpc>
            </a:pPr>
            <a:r>
              <a:rPr lang="en-US" sz="2499" spc="-54">
                <a:solidFill>
                  <a:srgbClr val="000000"/>
                </a:solidFill>
                <a:latin typeface="DM Sans"/>
              </a:rPr>
              <a:t> wg.Wait()</a:t>
            </a:r>
          </a:p>
          <a:p>
            <a:pPr>
              <a:lnSpc>
                <a:spcPts val="3724"/>
              </a:lnSpc>
            </a:pPr>
            <a:r>
              <a:rPr lang="en-US" sz="2499" spc="-54">
                <a:solidFill>
                  <a:srgbClr val="000000"/>
                </a:solidFill>
                <a:latin typeface="DM Sans"/>
              </a:rPr>
              <a:t> fmt.Println("Expected Counter:", expectedCounter)</a:t>
            </a:r>
          </a:p>
          <a:p>
            <a:pPr>
              <a:lnSpc>
                <a:spcPts val="3724"/>
              </a:lnSpc>
            </a:pPr>
            <a:r>
              <a:rPr lang="en-US" sz="2499" spc="-54">
                <a:solidFill>
                  <a:srgbClr val="000000"/>
                </a:solidFill>
                <a:latin typeface="DM Sans"/>
              </a:rPr>
              <a:t> fmt.Println("Actual Counter:", counter)</a:t>
            </a:r>
          </a:p>
          <a:p>
            <a:pPr>
              <a:lnSpc>
                <a:spcPts val="3724"/>
              </a:lnSpc>
            </a:pPr>
            <a:r>
              <a:rPr lang="en-US" sz="2499" spc="-54">
                <a:solidFill>
                  <a:srgbClr val="000000"/>
                </a:solidFill>
                <a:latin typeface="DM Sans"/>
              </a:rPr>
              <a:t> }</a:t>
            </a:r>
          </a:p>
          <a:p>
            <a:pPr>
              <a:lnSpc>
                <a:spcPts val="3724"/>
              </a:lnSpc>
              <a:spcBef>
                <a:spcPct val="0"/>
              </a:spcBef>
            </a:pPr>
          </a:p>
        </p:txBody>
      </p:sp>
      <p:sp>
        <p:nvSpPr>
          <p:cNvPr name="AutoShape 19" id="19"/>
          <p:cNvSpPr/>
          <p:nvPr/>
        </p:nvSpPr>
        <p:spPr>
          <a:xfrm>
            <a:off x="9124958" y="1534296"/>
            <a:ext cx="0" cy="774827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923360" y="2342213"/>
            <a:ext cx="11602435" cy="1201749"/>
          </a:xfrm>
          <a:custGeom>
            <a:avLst/>
            <a:gdLst/>
            <a:ahLst/>
            <a:cxnLst/>
            <a:rect r="r" b="b" t="t" l="l"/>
            <a:pathLst>
              <a:path h="1201749" w="11602435">
                <a:moveTo>
                  <a:pt x="0" y="0"/>
                </a:moveTo>
                <a:lnTo>
                  <a:pt x="11602436" y="0"/>
                </a:lnTo>
                <a:lnTo>
                  <a:pt x="11602436" y="1201749"/>
                </a:lnTo>
                <a:lnTo>
                  <a:pt x="0" y="1201749"/>
                </a:lnTo>
                <a:lnTo>
                  <a:pt x="0" y="0"/>
                </a:lnTo>
                <a:close/>
              </a:path>
            </a:pathLst>
          </a:custGeom>
          <a:blipFill>
            <a:blip r:embed="rId3"/>
            <a:stretch>
              <a:fillRect l="0" t="-21028" r="0" b="-37736"/>
            </a:stretch>
          </a:blipFill>
        </p:spPr>
      </p:sp>
      <p:sp>
        <p:nvSpPr>
          <p:cNvPr name="TextBox 4" id="4"/>
          <p:cNvSpPr txBox="true"/>
          <p:nvPr/>
        </p:nvSpPr>
        <p:spPr>
          <a:xfrm rot="0">
            <a:off x="1028700" y="914400"/>
            <a:ext cx="3789321" cy="1028700"/>
          </a:xfrm>
          <a:prstGeom prst="rect">
            <a:avLst/>
          </a:prstGeom>
        </p:spPr>
        <p:txBody>
          <a:bodyPr anchor="t" rtlCol="false" tIns="0" lIns="0" bIns="0" rIns="0">
            <a:spAutoFit/>
          </a:bodyPr>
          <a:lstStyle/>
          <a:p>
            <a:pPr>
              <a:lnSpc>
                <a:spcPts val="8400"/>
              </a:lnSpc>
            </a:pPr>
            <a:r>
              <a:rPr lang="en-US" sz="6000">
                <a:solidFill>
                  <a:srgbClr val="000000"/>
                </a:solidFill>
                <a:latin typeface="Canva Sans Bold"/>
              </a:rPr>
              <a:t>Output:</a:t>
            </a:r>
          </a:p>
        </p:txBody>
      </p:sp>
      <p:sp>
        <p:nvSpPr>
          <p:cNvPr name="TextBox 5" id="5"/>
          <p:cNvSpPr txBox="true"/>
          <p:nvPr/>
        </p:nvSpPr>
        <p:spPr>
          <a:xfrm rot="0">
            <a:off x="1028700" y="4629150"/>
            <a:ext cx="16230600" cy="2114550"/>
          </a:xfrm>
          <a:prstGeom prst="rect">
            <a:avLst/>
          </a:prstGeom>
        </p:spPr>
        <p:txBody>
          <a:bodyPr anchor="t" rtlCol="false" tIns="0" lIns="0" bIns="0" rIns="0">
            <a:spAutoFit/>
          </a:bodyPr>
          <a:lstStyle/>
          <a:p>
            <a:pPr>
              <a:lnSpc>
                <a:spcPts val="4200"/>
              </a:lnSpc>
            </a:pPr>
            <a:r>
              <a:rPr lang="en-US" sz="3000">
                <a:solidFill>
                  <a:srgbClr val="000000"/>
                </a:solidFill>
                <a:latin typeface="Canva Sans"/>
              </a:rPr>
              <a:t>Without the use of Mutex, the actual counter comes out less than the expected counter</a:t>
            </a:r>
          </a:p>
          <a:p>
            <a:pPr>
              <a:lnSpc>
                <a:spcPts val="4200"/>
              </a:lnSpc>
            </a:pPr>
            <a:r>
              <a:rPr lang="en-US" sz="3000">
                <a:solidFill>
                  <a:srgbClr val="000000"/>
                </a:solidFill>
                <a:latin typeface="Canva Sans"/>
              </a:rPr>
              <a:t>because the race conditions between the multiple goroutines causes the initial counter value to be the same for multiple goroutines. Thus, the increment in value remains ineffective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102762" y="1943100"/>
            <a:ext cx="14794149" cy="7747199"/>
          </a:xfrm>
          <a:custGeom>
            <a:avLst/>
            <a:gdLst/>
            <a:ahLst/>
            <a:cxnLst/>
            <a:rect r="r" b="b" t="t" l="l"/>
            <a:pathLst>
              <a:path h="7747199" w="14794149">
                <a:moveTo>
                  <a:pt x="0" y="0"/>
                </a:moveTo>
                <a:lnTo>
                  <a:pt x="14794149" y="0"/>
                </a:lnTo>
                <a:lnTo>
                  <a:pt x="14794149" y="7747199"/>
                </a:lnTo>
                <a:lnTo>
                  <a:pt x="0" y="7747199"/>
                </a:lnTo>
                <a:lnTo>
                  <a:pt x="0" y="0"/>
                </a:lnTo>
                <a:close/>
              </a:path>
            </a:pathLst>
          </a:custGeom>
          <a:blipFill>
            <a:blip r:embed="rId3"/>
            <a:stretch>
              <a:fillRect l="0" t="0" r="0" b="-7702"/>
            </a:stretch>
          </a:blipFill>
        </p:spPr>
      </p:sp>
      <p:sp>
        <p:nvSpPr>
          <p:cNvPr name="TextBox 4" id="4"/>
          <p:cNvSpPr txBox="true"/>
          <p:nvPr/>
        </p:nvSpPr>
        <p:spPr>
          <a:xfrm rot="0">
            <a:off x="2105775" y="457200"/>
            <a:ext cx="14076451" cy="1028700"/>
          </a:xfrm>
          <a:prstGeom prst="rect">
            <a:avLst/>
          </a:prstGeom>
        </p:spPr>
        <p:txBody>
          <a:bodyPr anchor="t" rtlCol="false" tIns="0" lIns="0" bIns="0" rIns="0">
            <a:spAutoFit/>
          </a:bodyPr>
          <a:lstStyle/>
          <a:p>
            <a:pPr algn="ctr">
              <a:lnSpc>
                <a:spcPts val="8400"/>
              </a:lnSpc>
            </a:pPr>
            <a:r>
              <a:rPr lang="en-US" sz="6000">
                <a:solidFill>
                  <a:srgbClr val="000000"/>
                </a:solidFill>
                <a:latin typeface="Canva Sans Bold"/>
              </a:rPr>
              <a:t>In brief, this is what Mutex does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672061" y="1025292"/>
            <a:ext cx="5587239" cy="4820353"/>
            <a:chOff x="0" y="0"/>
            <a:chExt cx="2065940" cy="1782376"/>
          </a:xfrm>
        </p:grpSpPr>
        <p:sp>
          <p:nvSpPr>
            <p:cNvPr name="Freeform 4" id="4"/>
            <p:cNvSpPr/>
            <p:nvPr/>
          </p:nvSpPr>
          <p:spPr>
            <a:xfrm flipH="false" flipV="false" rot="0">
              <a:off x="0" y="0"/>
              <a:ext cx="2065940" cy="1782376"/>
            </a:xfrm>
            <a:custGeom>
              <a:avLst/>
              <a:gdLst/>
              <a:ahLst/>
              <a:cxnLst/>
              <a:rect r="r" b="b" t="t" l="l"/>
              <a:pathLst>
                <a:path h="1782376" w="2065940">
                  <a:moveTo>
                    <a:pt x="20785" y="0"/>
                  </a:moveTo>
                  <a:lnTo>
                    <a:pt x="2045156" y="0"/>
                  </a:lnTo>
                  <a:cubicBezTo>
                    <a:pt x="2056635" y="0"/>
                    <a:pt x="2065940" y="9306"/>
                    <a:pt x="2065940" y="20785"/>
                  </a:cubicBezTo>
                  <a:lnTo>
                    <a:pt x="2065940" y="1761592"/>
                  </a:lnTo>
                  <a:cubicBezTo>
                    <a:pt x="2065940" y="1773071"/>
                    <a:pt x="2056635" y="1782376"/>
                    <a:pt x="2045156" y="1782376"/>
                  </a:cubicBezTo>
                  <a:lnTo>
                    <a:pt x="20785" y="1782376"/>
                  </a:lnTo>
                  <a:cubicBezTo>
                    <a:pt x="9306" y="1782376"/>
                    <a:pt x="0" y="1773071"/>
                    <a:pt x="0" y="1761592"/>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8204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1672061" y="6121636"/>
            <a:ext cx="5587239" cy="3136664"/>
            <a:chOff x="0" y="0"/>
            <a:chExt cx="2065940" cy="1159814"/>
          </a:xfrm>
        </p:grpSpPr>
        <p:sp>
          <p:nvSpPr>
            <p:cNvPr name="Freeform 7" id="7"/>
            <p:cNvSpPr/>
            <p:nvPr/>
          </p:nvSpPr>
          <p:spPr>
            <a:xfrm flipH="false" flipV="false" rot="0">
              <a:off x="0" y="0"/>
              <a:ext cx="2065940" cy="1159814"/>
            </a:xfrm>
            <a:custGeom>
              <a:avLst/>
              <a:gdLst/>
              <a:ahLst/>
              <a:cxnLst/>
              <a:rect r="r" b="b" t="t" l="l"/>
              <a:pathLst>
                <a:path h="1159814" w="2065940">
                  <a:moveTo>
                    <a:pt x="20785" y="0"/>
                  </a:moveTo>
                  <a:lnTo>
                    <a:pt x="2045156" y="0"/>
                  </a:lnTo>
                  <a:cubicBezTo>
                    <a:pt x="2056635" y="0"/>
                    <a:pt x="2065940" y="9306"/>
                    <a:pt x="2065940" y="20785"/>
                  </a:cubicBezTo>
                  <a:lnTo>
                    <a:pt x="2065940" y="1139030"/>
                  </a:lnTo>
                  <a:cubicBezTo>
                    <a:pt x="2065940" y="1150509"/>
                    <a:pt x="2056635" y="1159814"/>
                    <a:pt x="2045156" y="1159814"/>
                  </a:cubicBezTo>
                  <a:lnTo>
                    <a:pt x="20785" y="1159814"/>
                  </a:lnTo>
                  <a:cubicBezTo>
                    <a:pt x="9306" y="1159814"/>
                    <a:pt x="0" y="1150509"/>
                    <a:pt x="0" y="1139030"/>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19791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028700" y="1028700"/>
            <a:ext cx="5587239" cy="3225545"/>
            <a:chOff x="0" y="0"/>
            <a:chExt cx="2065940" cy="1192679"/>
          </a:xfrm>
        </p:grpSpPr>
        <p:sp>
          <p:nvSpPr>
            <p:cNvPr name="Freeform 10" id="10"/>
            <p:cNvSpPr/>
            <p:nvPr/>
          </p:nvSpPr>
          <p:spPr>
            <a:xfrm flipH="false" flipV="false" rot="0">
              <a:off x="0" y="0"/>
              <a:ext cx="2065940" cy="1192679"/>
            </a:xfrm>
            <a:custGeom>
              <a:avLst/>
              <a:gdLst/>
              <a:ahLst/>
              <a:cxnLst/>
              <a:rect r="r" b="b" t="t" l="l"/>
              <a:pathLst>
                <a:path h="1192679" w="2065940">
                  <a:moveTo>
                    <a:pt x="20785" y="0"/>
                  </a:moveTo>
                  <a:lnTo>
                    <a:pt x="2045156" y="0"/>
                  </a:lnTo>
                  <a:cubicBezTo>
                    <a:pt x="2056635" y="0"/>
                    <a:pt x="2065940" y="9306"/>
                    <a:pt x="2065940" y="20785"/>
                  </a:cubicBezTo>
                  <a:lnTo>
                    <a:pt x="2065940" y="1171895"/>
                  </a:lnTo>
                  <a:cubicBezTo>
                    <a:pt x="2065940" y="1183374"/>
                    <a:pt x="2056635" y="1192679"/>
                    <a:pt x="2045156" y="1192679"/>
                  </a:cubicBezTo>
                  <a:lnTo>
                    <a:pt x="20785" y="1192679"/>
                  </a:lnTo>
                  <a:cubicBezTo>
                    <a:pt x="9306" y="1192679"/>
                    <a:pt x="0" y="1183374"/>
                    <a:pt x="0" y="1171895"/>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23077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028700" y="4444745"/>
            <a:ext cx="5587239" cy="2437263"/>
            <a:chOff x="0" y="0"/>
            <a:chExt cx="2065940" cy="901203"/>
          </a:xfrm>
        </p:grpSpPr>
        <p:sp>
          <p:nvSpPr>
            <p:cNvPr name="Freeform 13" id="13"/>
            <p:cNvSpPr/>
            <p:nvPr/>
          </p:nvSpPr>
          <p:spPr>
            <a:xfrm flipH="false" flipV="false" rot="0">
              <a:off x="0" y="0"/>
              <a:ext cx="2065940" cy="901204"/>
            </a:xfrm>
            <a:custGeom>
              <a:avLst/>
              <a:gdLst/>
              <a:ahLst/>
              <a:cxnLst/>
              <a:rect r="r" b="b" t="t" l="l"/>
              <a:pathLst>
                <a:path h="901204" w="2065940">
                  <a:moveTo>
                    <a:pt x="20785" y="0"/>
                  </a:moveTo>
                  <a:lnTo>
                    <a:pt x="2045156" y="0"/>
                  </a:lnTo>
                  <a:cubicBezTo>
                    <a:pt x="2056635" y="0"/>
                    <a:pt x="2065940" y="9306"/>
                    <a:pt x="2065940" y="20785"/>
                  </a:cubicBezTo>
                  <a:lnTo>
                    <a:pt x="2065940" y="880419"/>
                  </a:lnTo>
                  <a:cubicBezTo>
                    <a:pt x="2065940" y="891898"/>
                    <a:pt x="2056635" y="901204"/>
                    <a:pt x="2045156" y="901204"/>
                  </a:cubicBezTo>
                  <a:lnTo>
                    <a:pt x="20785" y="901204"/>
                  </a:lnTo>
                  <a:cubicBezTo>
                    <a:pt x="9306" y="901204"/>
                    <a:pt x="0" y="891898"/>
                    <a:pt x="0" y="88041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93930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028700" y="7066570"/>
            <a:ext cx="5587239" cy="2195138"/>
            <a:chOff x="0" y="0"/>
            <a:chExt cx="2065940" cy="811675"/>
          </a:xfrm>
        </p:grpSpPr>
        <p:sp>
          <p:nvSpPr>
            <p:cNvPr name="Freeform 16" id="16"/>
            <p:cNvSpPr/>
            <p:nvPr/>
          </p:nvSpPr>
          <p:spPr>
            <a:xfrm flipH="false" flipV="false" rot="0">
              <a:off x="0" y="0"/>
              <a:ext cx="2065940" cy="811675"/>
            </a:xfrm>
            <a:custGeom>
              <a:avLst/>
              <a:gdLst/>
              <a:ahLst/>
              <a:cxnLst/>
              <a:rect r="r" b="b" t="t" l="l"/>
              <a:pathLst>
                <a:path h="811675" w="2065940">
                  <a:moveTo>
                    <a:pt x="20785" y="0"/>
                  </a:moveTo>
                  <a:lnTo>
                    <a:pt x="2045156" y="0"/>
                  </a:lnTo>
                  <a:cubicBezTo>
                    <a:pt x="2056635" y="0"/>
                    <a:pt x="2065940" y="9306"/>
                    <a:pt x="2065940" y="20785"/>
                  </a:cubicBezTo>
                  <a:lnTo>
                    <a:pt x="2065940" y="790891"/>
                  </a:lnTo>
                  <a:cubicBezTo>
                    <a:pt x="2065940" y="802370"/>
                    <a:pt x="2056635" y="811675"/>
                    <a:pt x="2045156" y="811675"/>
                  </a:cubicBezTo>
                  <a:lnTo>
                    <a:pt x="20785" y="811675"/>
                  </a:lnTo>
                  <a:cubicBezTo>
                    <a:pt x="9306" y="811675"/>
                    <a:pt x="0" y="802370"/>
                    <a:pt x="0" y="790891"/>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7" id="17"/>
            <p:cNvSpPr txBox="true"/>
            <p:nvPr/>
          </p:nvSpPr>
          <p:spPr>
            <a:xfrm>
              <a:off x="0" y="-38100"/>
              <a:ext cx="2065940" cy="84977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8" id="18"/>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12369081" y="1783290"/>
            <a:ext cx="3964186" cy="3756915"/>
          </a:xfrm>
          <a:prstGeom prst="rect">
            <a:avLst/>
          </a:prstGeom>
        </p:spPr>
        <p:txBody>
          <a:bodyPr anchor="t" rtlCol="false" tIns="0" lIns="0" bIns="0" rIns="0">
            <a:spAutoFit/>
          </a:bodyPr>
          <a:lstStyle/>
          <a:p>
            <a:pPr>
              <a:lnSpc>
                <a:spcPts val="2532"/>
              </a:lnSpc>
            </a:pPr>
            <a:r>
              <a:rPr lang="en-US" sz="1699">
                <a:solidFill>
                  <a:srgbClr val="000000"/>
                </a:solidFill>
                <a:latin typeface="DM Sans"/>
              </a:rPr>
              <a:t>switch day {</a:t>
            </a:r>
          </a:p>
          <a:p>
            <a:pPr>
              <a:lnSpc>
                <a:spcPts val="2532"/>
              </a:lnSpc>
            </a:pPr>
            <a:r>
              <a:rPr lang="en-US" sz="1699">
                <a:solidFill>
                  <a:srgbClr val="000000"/>
                </a:solidFill>
                <a:latin typeface="DM Sans"/>
              </a:rPr>
              <a:t>  case "sunday":</a:t>
            </a:r>
          </a:p>
          <a:p>
            <a:pPr>
              <a:lnSpc>
                <a:spcPts val="2532"/>
              </a:lnSpc>
            </a:pPr>
            <a:r>
              <a:rPr lang="en-US" sz="1699">
                <a:solidFill>
                  <a:srgbClr val="000000"/>
                </a:solidFill>
                <a:latin typeface="DM Sans"/>
              </a:rPr>
              <a:t>   // cases don't "fall through" by default!</a:t>
            </a:r>
          </a:p>
          <a:p>
            <a:pPr>
              <a:lnSpc>
                <a:spcPts val="2532"/>
              </a:lnSpc>
            </a:pPr>
            <a:r>
              <a:rPr lang="en-US" sz="1699">
                <a:solidFill>
                  <a:srgbClr val="000000"/>
                </a:solidFill>
                <a:latin typeface="DM Sans"/>
              </a:rPr>
              <a:t>   fallthrough</a:t>
            </a:r>
          </a:p>
          <a:p>
            <a:pPr>
              <a:lnSpc>
                <a:spcPts val="2532"/>
              </a:lnSpc>
            </a:pPr>
            <a:r>
              <a:rPr lang="en-US" sz="1699">
                <a:solidFill>
                  <a:srgbClr val="000000"/>
                </a:solidFill>
                <a:latin typeface="DM Sans"/>
              </a:rPr>
              <a:t> </a:t>
            </a:r>
          </a:p>
          <a:p>
            <a:pPr>
              <a:lnSpc>
                <a:spcPts val="2532"/>
              </a:lnSpc>
            </a:pPr>
            <a:r>
              <a:rPr lang="en-US" sz="1699">
                <a:solidFill>
                  <a:srgbClr val="000000"/>
                </a:solidFill>
                <a:latin typeface="DM Sans"/>
              </a:rPr>
              <a:t>  case "saturday":</a:t>
            </a:r>
          </a:p>
          <a:p>
            <a:pPr>
              <a:lnSpc>
                <a:spcPts val="2532"/>
              </a:lnSpc>
            </a:pPr>
            <a:r>
              <a:rPr lang="en-US" sz="1699">
                <a:solidFill>
                  <a:srgbClr val="000000"/>
                </a:solidFill>
                <a:latin typeface="DM Sans"/>
              </a:rPr>
              <a:t>   rest()</a:t>
            </a:r>
          </a:p>
          <a:p>
            <a:pPr>
              <a:lnSpc>
                <a:spcPts val="2532"/>
              </a:lnSpc>
            </a:pPr>
            <a:r>
              <a:rPr lang="en-US" sz="1699">
                <a:solidFill>
                  <a:srgbClr val="000000"/>
                </a:solidFill>
                <a:latin typeface="DM Sans"/>
              </a:rPr>
              <a:t> </a:t>
            </a:r>
          </a:p>
          <a:p>
            <a:pPr>
              <a:lnSpc>
                <a:spcPts val="2532"/>
              </a:lnSpc>
            </a:pPr>
            <a:r>
              <a:rPr lang="en-US" sz="1699">
                <a:solidFill>
                  <a:srgbClr val="000000"/>
                </a:solidFill>
                <a:latin typeface="DM Sans"/>
              </a:rPr>
              <a:t>  default:</a:t>
            </a:r>
          </a:p>
          <a:p>
            <a:pPr>
              <a:lnSpc>
                <a:spcPts val="2532"/>
              </a:lnSpc>
            </a:pPr>
            <a:r>
              <a:rPr lang="en-US" sz="1699">
                <a:solidFill>
                  <a:srgbClr val="000000"/>
                </a:solidFill>
                <a:latin typeface="DM Sans"/>
              </a:rPr>
              <a:t>   work()</a:t>
            </a:r>
          </a:p>
          <a:p>
            <a:pPr>
              <a:lnSpc>
                <a:spcPts val="2532"/>
              </a:lnSpc>
            </a:pPr>
            <a:r>
              <a:rPr lang="en-US" sz="1699">
                <a:solidFill>
                  <a:srgbClr val="000000"/>
                </a:solidFill>
                <a:latin typeface="DM Sans"/>
              </a:rPr>
              <a:t> }</a:t>
            </a:r>
          </a:p>
          <a:p>
            <a:pPr algn="l" marL="0" indent="0" lvl="0">
              <a:lnSpc>
                <a:spcPts val="2532"/>
              </a:lnSpc>
              <a:spcBef>
                <a:spcPct val="0"/>
              </a:spcBef>
            </a:pPr>
          </a:p>
        </p:txBody>
      </p:sp>
      <p:sp>
        <p:nvSpPr>
          <p:cNvPr name="TextBox 23" id="23"/>
          <p:cNvSpPr txBox="true"/>
          <p:nvPr/>
        </p:nvSpPr>
        <p:spPr>
          <a:xfrm rot="0">
            <a:off x="12190989" y="6970952"/>
            <a:ext cx="4549383" cy="1870965"/>
          </a:xfrm>
          <a:prstGeom prst="rect">
            <a:avLst/>
          </a:prstGeom>
        </p:spPr>
        <p:txBody>
          <a:bodyPr anchor="t" rtlCol="false" tIns="0" lIns="0" bIns="0" rIns="0">
            <a:spAutoFit/>
          </a:bodyPr>
          <a:lstStyle/>
          <a:p>
            <a:pPr>
              <a:lnSpc>
                <a:spcPts val="2532"/>
              </a:lnSpc>
            </a:pPr>
            <a:r>
              <a:rPr lang="en-US" sz="1699">
                <a:solidFill>
                  <a:srgbClr val="000000"/>
                </a:solidFill>
                <a:latin typeface="DM Sans"/>
              </a:rPr>
              <a:t>func split(sum int) (x, y int) {</a:t>
            </a:r>
          </a:p>
          <a:p>
            <a:pPr>
              <a:lnSpc>
                <a:spcPts val="2532"/>
              </a:lnSpc>
            </a:pPr>
            <a:r>
              <a:rPr lang="en-US" sz="1699">
                <a:solidFill>
                  <a:srgbClr val="000000"/>
                </a:solidFill>
                <a:latin typeface="DM Sans"/>
              </a:rPr>
              <a:t>  x = sum * 4 / 9</a:t>
            </a:r>
          </a:p>
          <a:p>
            <a:pPr>
              <a:lnSpc>
                <a:spcPts val="2532"/>
              </a:lnSpc>
            </a:pPr>
            <a:r>
              <a:rPr lang="en-US" sz="1699">
                <a:solidFill>
                  <a:srgbClr val="000000"/>
                </a:solidFill>
                <a:latin typeface="DM Sans"/>
              </a:rPr>
              <a:t>  y = sum - x</a:t>
            </a:r>
          </a:p>
          <a:p>
            <a:pPr>
              <a:lnSpc>
                <a:spcPts val="2532"/>
              </a:lnSpc>
            </a:pPr>
            <a:r>
              <a:rPr lang="en-US" sz="1699">
                <a:solidFill>
                  <a:srgbClr val="000000"/>
                </a:solidFill>
                <a:latin typeface="DM Sans"/>
              </a:rPr>
              <a:t>  return</a:t>
            </a:r>
          </a:p>
          <a:p>
            <a:pPr>
              <a:lnSpc>
                <a:spcPts val="2532"/>
              </a:lnSpc>
            </a:pPr>
            <a:r>
              <a:rPr lang="en-US" sz="1699">
                <a:solidFill>
                  <a:srgbClr val="000000"/>
                </a:solidFill>
                <a:latin typeface="DM Sans"/>
              </a:rPr>
              <a:t> }</a:t>
            </a:r>
          </a:p>
          <a:p>
            <a:pPr algn="l" marL="0" indent="0" lvl="0">
              <a:lnSpc>
                <a:spcPts val="2532"/>
              </a:lnSpc>
              <a:spcBef>
                <a:spcPct val="0"/>
              </a:spcBef>
            </a:pPr>
          </a:p>
        </p:txBody>
      </p:sp>
      <p:sp>
        <p:nvSpPr>
          <p:cNvPr name="TextBox 24" id="24"/>
          <p:cNvSpPr txBox="true"/>
          <p:nvPr/>
        </p:nvSpPr>
        <p:spPr>
          <a:xfrm rot="0">
            <a:off x="1408646" y="1823465"/>
            <a:ext cx="4866457" cy="2430781"/>
          </a:xfrm>
          <a:prstGeom prst="rect">
            <a:avLst/>
          </a:prstGeom>
        </p:spPr>
        <p:txBody>
          <a:bodyPr anchor="t" rtlCol="false" tIns="0" lIns="0" bIns="0" rIns="0">
            <a:spAutoFit/>
          </a:bodyPr>
          <a:lstStyle/>
          <a:p>
            <a:pPr>
              <a:lnSpc>
                <a:spcPts val="2532"/>
              </a:lnSpc>
            </a:pPr>
            <a:r>
              <a:rPr lang="en-US" sz="1699" spc="-50">
                <a:solidFill>
                  <a:srgbClr val="000000"/>
                </a:solidFill>
                <a:latin typeface="DM Sans"/>
              </a:rPr>
              <a:t>if day == "sunday" || day == "saturday" {</a:t>
            </a:r>
          </a:p>
          <a:p>
            <a:pPr>
              <a:lnSpc>
                <a:spcPts val="2532"/>
              </a:lnSpc>
            </a:pPr>
            <a:r>
              <a:rPr lang="en-US" sz="1699" spc="-50">
                <a:solidFill>
                  <a:srgbClr val="000000"/>
                </a:solidFill>
                <a:latin typeface="DM Sans"/>
              </a:rPr>
              <a:t>  rest()</a:t>
            </a:r>
          </a:p>
          <a:p>
            <a:pPr>
              <a:lnSpc>
                <a:spcPts val="2532"/>
              </a:lnSpc>
            </a:pPr>
            <a:r>
              <a:rPr lang="en-US" sz="1699" spc="-50">
                <a:solidFill>
                  <a:srgbClr val="000000"/>
                </a:solidFill>
                <a:latin typeface="DM Sans"/>
              </a:rPr>
              <a:t> } else if day == "monday" &amp;&amp; isTired() {</a:t>
            </a:r>
          </a:p>
          <a:p>
            <a:pPr>
              <a:lnSpc>
                <a:spcPts val="2532"/>
              </a:lnSpc>
            </a:pPr>
            <a:r>
              <a:rPr lang="en-US" sz="1699" spc="-50">
                <a:solidFill>
                  <a:srgbClr val="000000"/>
                </a:solidFill>
                <a:latin typeface="DM Sans"/>
              </a:rPr>
              <a:t>  groan()</a:t>
            </a:r>
          </a:p>
          <a:p>
            <a:pPr>
              <a:lnSpc>
                <a:spcPts val="2532"/>
              </a:lnSpc>
            </a:pPr>
            <a:r>
              <a:rPr lang="en-US" sz="1699" spc="-50">
                <a:solidFill>
                  <a:srgbClr val="000000"/>
                </a:solidFill>
                <a:latin typeface="DM Sans"/>
              </a:rPr>
              <a:t> } else {</a:t>
            </a:r>
          </a:p>
          <a:p>
            <a:pPr>
              <a:lnSpc>
                <a:spcPts val="2532"/>
              </a:lnSpc>
            </a:pPr>
            <a:r>
              <a:rPr lang="en-US" sz="1699" spc="-50">
                <a:solidFill>
                  <a:srgbClr val="000000"/>
                </a:solidFill>
                <a:latin typeface="DM Sans"/>
              </a:rPr>
              <a:t>  work()</a:t>
            </a:r>
          </a:p>
          <a:p>
            <a:pPr>
              <a:lnSpc>
                <a:spcPts val="2532"/>
              </a:lnSpc>
            </a:pPr>
            <a:r>
              <a:rPr lang="en-US" sz="1699" spc="-50">
                <a:solidFill>
                  <a:srgbClr val="000000"/>
                </a:solidFill>
                <a:latin typeface="DM Sans"/>
              </a:rPr>
              <a:t> }</a:t>
            </a:r>
          </a:p>
          <a:p>
            <a:pPr algn="l" marL="0" indent="0" lvl="0">
              <a:lnSpc>
                <a:spcPts val="1936"/>
              </a:lnSpc>
            </a:pPr>
          </a:p>
        </p:txBody>
      </p:sp>
      <p:sp>
        <p:nvSpPr>
          <p:cNvPr name="TextBox 25" id="25"/>
          <p:cNvSpPr txBox="true"/>
          <p:nvPr/>
        </p:nvSpPr>
        <p:spPr>
          <a:xfrm rot="0">
            <a:off x="1408646" y="5145592"/>
            <a:ext cx="4866457" cy="1242315"/>
          </a:xfrm>
          <a:prstGeom prst="rect">
            <a:avLst/>
          </a:prstGeom>
        </p:spPr>
        <p:txBody>
          <a:bodyPr anchor="t" rtlCol="false" tIns="0" lIns="0" bIns="0" rIns="0">
            <a:spAutoFit/>
          </a:bodyPr>
          <a:lstStyle/>
          <a:p>
            <a:pPr>
              <a:lnSpc>
                <a:spcPts val="2532"/>
              </a:lnSpc>
            </a:pPr>
            <a:r>
              <a:rPr lang="en-US" sz="1699">
                <a:solidFill>
                  <a:srgbClr val="000000"/>
                </a:solidFill>
                <a:latin typeface="DM Sans"/>
              </a:rPr>
              <a:t>for count := 0; count &lt;= 10; count++ {</a:t>
            </a:r>
          </a:p>
          <a:p>
            <a:pPr>
              <a:lnSpc>
                <a:spcPts val="2532"/>
              </a:lnSpc>
            </a:pPr>
            <a:r>
              <a:rPr lang="en-US" sz="1699">
                <a:solidFill>
                  <a:srgbClr val="000000"/>
                </a:solidFill>
                <a:latin typeface="DM Sans"/>
              </a:rPr>
              <a:t>  fmt.Println("My counter is at", count)</a:t>
            </a:r>
          </a:p>
          <a:p>
            <a:pPr>
              <a:lnSpc>
                <a:spcPts val="2532"/>
              </a:lnSpc>
            </a:pPr>
            <a:r>
              <a:rPr lang="en-US" sz="1699">
                <a:solidFill>
                  <a:srgbClr val="000000"/>
                </a:solidFill>
                <a:latin typeface="DM Sans"/>
              </a:rPr>
              <a:t> }</a:t>
            </a:r>
          </a:p>
          <a:p>
            <a:pPr algn="l" marL="0" indent="0" lvl="0">
              <a:lnSpc>
                <a:spcPts val="2532"/>
              </a:lnSpc>
            </a:pPr>
          </a:p>
        </p:txBody>
      </p:sp>
      <p:sp>
        <p:nvSpPr>
          <p:cNvPr name="TextBox 26" id="26"/>
          <p:cNvSpPr txBox="true"/>
          <p:nvPr/>
        </p:nvSpPr>
        <p:spPr>
          <a:xfrm rot="0">
            <a:off x="1408646" y="8012485"/>
            <a:ext cx="4866457" cy="544831"/>
          </a:xfrm>
          <a:prstGeom prst="rect">
            <a:avLst/>
          </a:prstGeom>
        </p:spPr>
        <p:txBody>
          <a:bodyPr anchor="t" rtlCol="false" tIns="0" lIns="0" bIns="0" rIns="0">
            <a:spAutoFit/>
          </a:bodyPr>
          <a:lstStyle/>
          <a:p>
            <a:pPr>
              <a:lnSpc>
                <a:spcPts val="2532"/>
              </a:lnSpc>
            </a:pPr>
            <a:r>
              <a:rPr lang="en-US" sz="1699">
                <a:solidFill>
                  <a:srgbClr val="000000"/>
                </a:solidFill>
                <a:latin typeface="DM Sans"/>
              </a:rPr>
              <a:t>numbers := [...]int{0, 0, 0, 0, 0}</a:t>
            </a:r>
          </a:p>
          <a:p>
            <a:pPr algn="l" marL="0" indent="0" lvl="0">
              <a:lnSpc>
                <a:spcPts val="1936"/>
              </a:lnSpc>
            </a:pPr>
          </a:p>
        </p:txBody>
      </p:sp>
      <p:sp>
        <p:nvSpPr>
          <p:cNvPr name="TextBox 27" id="27"/>
          <p:cNvSpPr txBox="true"/>
          <p:nvPr/>
        </p:nvSpPr>
        <p:spPr>
          <a:xfrm rot="0">
            <a:off x="6995244" y="3895276"/>
            <a:ext cx="4297511" cy="2024381"/>
          </a:xfrm>
          <a:prstGeom prst="rect">
            <a:avLst/>
          </a:prstGeom>
        </p:spPr>
        <p:txBody>
          <a:bodyPr anchor="t" rtlCol="false" tIns="0" lIns="0" bIns="0" rIns="0">
            <a:spAutoFit/>
          </a:bodyPr>
          <a:lstStyle/>
          <a:p>
            <a:pPr algn="ctr">
              <a:lnSpc>
                <a:spcPts val="7760"/>
              </a:lnSpc>
            </a:pPr>
            <a:r>
              <a:rPr lang="en-US" sz="8000">
                <a:solidFill>
                  <a:srgbClr val="000000"/>
                </a:solidFill>
                <a:latin typeface="DM Sans Bold"/>
              </a:rPr>
              <a:t>GO</a:t>
            </a:r>
          </a:p>
          <a:p>
            <a:pPr algn="ctr" marL="0" indent="0" lvl="1">
              <a:lnSpc>
                <a:spcPts val="7760"/>
              </a:lnSpc>
              <a:spcBef>
                <a:spcPct val="0"/>
              </a:spcBef>
            </a:pPr>
            <a:r>
              <a:rPr lang="en-US" sz="8000">
                <a:solidFill>
                  <a:srgbClr val="000000"/>
                </a:solidFill>
                <a:latin typeface="DM Sans Bold"/>
              </a:rPr>
              <a:t>Syntax</a:t>
            </a:r>
          </a:p>
        </p:txBody>
      </p:sp>
      <p:sp>
        <p:nvSpPr>
          <p:cNvPr name="TextBox 28" id="28"/>
          <p:cNvSpPr txBox="true"/>
          <p:nvPr/>
        </p:nvSpPr>
        <p:spPr>
          <a:xfrm rot="0">
            <a:off x="7362365" y="6150211"/>
            <a:ext cx="3563270" cy="406146"/>
          </a:xfrm>
          <a:prstGeom prst="rect">
            <a:avLst/>
          </a:prstGeom>
        </p:spPr>
        <p:txBody>
          <a:bodyPr anchor="t" rtlCol="false" tIns="0" lIns="0" bIns="0" rIns="0">
            <a:spAutoFit/>
          </a:bodyPr>
          <a:lstStyle/>
          <a:p>
            <a:pPr algn="ctr">
              <a:lnSpc>
                <a:spcPts val="3132"/>
              </a:lnSpc>
            </a:pPr>
            <a:r>
              <a:rPr lang="en-US" sz="2900">
                <a:solidFill>
                  <a:srgbClr val="000000"/>
                </a:solidFill>
                <a:latin typeface="DM Sans"/>
              </a:rPr>
              <a:t>The simplicity</a:t>
            </a:r>
          </a:p>
        </p:txBody>
      </p:sp>
      <p:sp>
        <p:nvSpPr>
          <p:cNvPr name="TextBox 29" id="29"/>
          <p:cNvSpPr txBox="true"/>
          <p:nvPr/>
        </p:nvSpPr>
        <p:spPr>
          <a:xfrm rot="0">
            <a:off x="1408646" y="4575425"/>
            <a:ext cx="4510274" cy="425958"/>
          </a:xfrm>
          <a:prstGeom prst="rect">
            <a:avLst/>
          </a:prstGeom>
        </p:spPr>
        <p:txBody>
          <a:bodyPr anchor="t" rtlCol="false" tIns="0" lIns="0" bIns="0" rIns="0">
            <a:spAutoFit/>
          </a:bodyPr>
          <a:lstStyle/>
          <a:p>
            <a:pPr algn="ctr" marL="0" indent="0" lvl="0">
              <a:lnSpc>
                <a:spcPts val="3576"/>
              </a:lnSpc>
            </a:pPr>
            <a:r>
              <a:rPr lang="en-US" sz="2400">
                <a:solidFill>
                  <a:srgbClr val="000000"/>
                </a:solidFill>
                <a:latin typeface="DM Sans"/>
              </a:rPr>
              <a:t>For-Loop</a:t>
            </a:r>
          </a:p>
        </p:txBody>
      </p:sp>
      <p:sp>
        <p:nvSpPr>
          <p:cNvPr name="TextBox 30" id="30"/>
          <p:cNvSpPr txBox="true"/>
          <p:nvPr/>
        </p:nvSpPr>
        <p:spPr>
          <a:xfrm rot="0">
            <a:off x="12096037" y="1137622"/>
            <a:ext cx="4510274" cy="425958"/>
          </a:xfrm>
          <a:prstGeom prst="rect">
            <a:avLst/>
          </a:prstGeom>
        </p:spPr>
        <p:txBody>
          <a:bodyPr anchor="t" rtlCol="false" tIns="0" lIns="0" bIns="0" rIns="0">
            <a:spAutoFit/>
          </a:bodyPr>
          <a:lstStyle/>
          <a:p>
            <a:pPr algn="ctr" marL="0" indent="0" lvl="0">
              <a:lnSpc>
                <a:spcPts val="3576"/>
              </a:lnSpc>
            </a:pPr>
            <a:r>
              <a:rPr lang="en-US" sz="2400">
                <a:solidFill>
                  <a:srgbClr val="000000"/>
                </a:solidFill>
                <a:latin typeface="DM Sans"/>
              </a:rPr>
              <a:t>Switch-case</a:t>
            </a:r>
          </a:p>
        </p:txBody>
      </p:sp>
      <p:sp>
        <p:nvSpPr>
          <p:cNvPr name="TextBox 31" id="31"/>
          <p:cNvSpPr txBox="true"/>
          <p:nvPr/>
        </p:nvSpPr>
        <p:spPr>
          <a:xfrm rot="0">
            <a:off x="12096037" y="6251351"/>
            <a:ext cx="4510274" cy="425958"/>
          </a:xfrm>
          <a:prstGeom prst="rect">
            <a:avLst/>
          </a:prstGeom>
        </p:spPr>
        <p:txBody>
          <a:bodyPr anchor="t" rtlCol="false" tIns="0" lIns="0" bIns="0" rIns="0">
            <a:spAutoFit/>
          </a:bodyPr>
          <a:lstStyle/>
          <a:p>
            <a:pPr algn="ctr" marL="0" indent="0" lvl="0">
              <a:lnSpc>
                <a:spcPts val="3576"/>
              </a:lnSpc>
            </a:pPr>
            <a:r>
              <a:rPr lang="en-US" sz="2400">
                <a:solidFill>
                  <a:srgbClr val="000000"/>
                </a:solidFill>
                <a:latin typeface="DM Sans"/>
              </a:rPr>
              <a:t>Function Declaration</a:t>
            </a:r>
          </a:p>
        </p:txBody>
      </p:sp>
      <p:sp>
        <p:nvSpPr>
          <p:cNvPr name="TextBox 32" id="32"/>
          <p:cNvSpPr txBox="true"/>
          <p:nvPr/>
        </p:nvSpPr>
        <p:spPr>
          <a:xfrm rot="0">
            <a:off x="1408646" y="1137622"/>
            <a:ext cx="4510274" cy="425958"/>
          </a:xfrm>
          <a:prstGeom prst="rect">
            <a:avLst/>
          </a:prstGeom>
        </p:spPr>
        <p:txBody>
          <a:bodyPr anchor="t" rtlCol="false" tIns="0" lIns="0" bIns="0" rIns="0">
            <a:spAutoFit/>
          </a:bodyPr>
          <a:lstStyle/>
          <a:p>
            <a:pPr algn="ctr" marL="0" indent="0" lvl="0">
              <a:lnSpc>
                <a:spcPts val="3576"/>
              </a:lnSpc>
            </a:pPr>
            <a:r>
              <a:rPr lang="en-US" sz="2400">
                <a:solidFill>
                  <a:srgbClr val="000000"/>
                </a:solidFill>
                <a:latin typeface="DM Sans"/>
              </a:rPr>
              <a:t>If-Else</a:t>
            </a:r>
          </a:p>
        </p:txBody>
      </p:sp>
      <p:sp>
        <p:nvSpPr>
          <p:cNvPr name="TextBox 33" id="33"/>
          <p:cNvSpPr txBox="true"/>
          <p:nvPr/>
        </p:nvSpPr>
        <p:spPr>
          <a:xfrm rot="0">
            <a:off x="1389091" y="7443652"/>
            <a:ext cx="4510274" cy="425958"/>
          </a:xfrm>
          <a:prstGeom prst="rect">
            <a:avLst/>
          </a:prstGeom>
        </p:spPr>
        <p:txBody>
          <a:bodyPr anchor="t" rtlCol="false" tIns="0" lIns="0" bIns="0" rIns="0">
            <a:spAutoFit/>
          </a:bodyPr>
          <a:lstStyle/>
          <a:p>
            <a:pPr algn="ctr" marL="0" indent="0" lvl="0">
              <a:lnSpc>
                <a:spcPts val="3576"/>
              </a:lnSpc>
            </a:pPr>
            <a:r>
              <a:rPr lang="en-US" sz="2400">
                <a:solidFill>
                  <a:srgbClr val="000000"/>
                </a:solidFill>
                <a:latin typeface="DM Sans"/>
              </a:rPr>
              <a:t>Arrays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36429" y="1651005"/>
            <a:ext cx="7848753"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Sequential Programming</a:t>
            </a:r>
          </a:p>
        </p:txBody>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9808578" y="1850014"/>
            <a:ext cx="7450722" cy="6586972"/>
          </a:xfrm>
          <a:custGeom>
            <a:avLst/>
            <a:gdLst/>
            <a:ahLst/>
            <a:cxnLst/>
            <a:rect r="r" b="b" t="t" l="l"/>
            <a:pathLst>
              <a:path h="6586972" w="7450722">
                <a:moveTo>
                  <a:pt x="0" y="0"/>
                </a:moveTo>
                <a:lnTo>
                  <a:pt x="7450722" y="0"/>
                </a:lnTo>
                <a:lnTo>
                  <a:pt x="7450722" y="6586972"/>
                </a:lnTo>
                <a:lnTo>
                  <a:pt x="0" y="6586972"/>
                </a:lnTo>
                <a:lnTo>
                  <a:pt x="0" y="0"/>
                </a:lnTo>
                <a:close/>
              </a:path>
            </a:pathLst>
          </a:custGeom>
          <a:blipFill>
            <a:blip r:embed="rId13"/>
            <a:stretch>
              <a:fillRect l="0" t="0" r="0" b="0"/>
            </a:stretch>
          </a:blipFill>
        </p:spPr>
      </p:sp>
      <p:sp>
        <p:nvSpPr>
          <p:cNvPr name="TextBox 10" id="10"/>
          <p:cNvSpPr txBox="true"/>
          <p:nvPr/>
        </p:nvSpPr>
        <p:spPr>
          <a:xfrm rot="0">
            <a:off x="1436429" y="4326899"/>
            <a:ext cx="7707571" cy="3869055"/>
          </a:xfrm>
          <a:prstGeom prst="rect">
            <a:avLst/>
          </a:prstGeom>
        </p:spPr>
        <p:txBody>
          <a:bodyPr anchor="t" rtlCol="false" tIns="0" lIns="0" bIns="0" rIns="0">
            <a:spAutoFit/>
          </a:bodyPr>
          <a:lstStyle/>
          <a:p>
            <a:pPr>
              <a:lnSpc>
                <a:spcPts val="3509"/>
              </a:lnSpc>
            </a:pPr>
            <a:r>
              <a:rPr lang="en-US" sz="2599" spc="155">
                <a:solidFill>
                  <a:srgbClr val="000000"/>
                </a:solidFill>
                <a:latin typeface="DM Sans"/>
              </a:rPr>
              <a:t>So far in most programs, we’ve been dealing with sequential programs: </a:t>
            </a:r>
          </a:p>
          <a:p>
            <a:pPr>
              <a:lnSpc>
                <a:spcPts val="3509"/>
              </a:lnSpc>
            </a:pPr>
            <a:r>
              <a:rPr lang="en-US" sz="2599" spc="155">
                <a:solidFill>
                  <a:srgbClr val="000000"/>
                </a:solidFill>
                <a:latin typeface="DM Sans"/>
              </a:rPr>
              <a:t>•The order of executing instructions is based on their textual ordering </a:t>
            </a:r>
          </a:p>
          <a:p>
            <a:pPr>
              <a:lnSpc>
                <a:spcPts val="3509"/>
              </a:lnSpc>
            </a:pPr>
            <a:r>
              <a:rPr lang="en-US" sz="2599" spc="155">
                <a:solidFill>
                  <a:srgbClr val="000000"/>
                </a:solidFill>
                <a:latin typeface="DM Sans"/>
              </a:rPr>
              <a:t>•Overlap or interruption to execute another instruction is not allowed</a:t>
            </a:r>
          </a:p>
          <a:p>
            <a:pPr>
              <a:lnSpc>
                <a:spcPts val="3509"/>
              </a:lnSpc>
            </a:pPr>
            <a:r>
              <a:rPr lang="en-US" sz="2599" spc="155">
                <a:solidFill>
                  <a:srgbClr val="000000"/>
                </a:solidFill>
                <a:latin typeface="DM Sans"/>
              </a:rPr>
              <a:t>•Cannot proceed to next instruction until current instruction is finished </a:t>
            </a:r>
          </a:p>
          <a:p>
            <a:pPr marL="0" indent="0" lvl="0">
              <a:lnSpc>
                <a:spcPts val="296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3558205" y="3388007"/>
            <a:ext cx="9948912" cy="5938891"/>
          </a:xfrm>
          <a:custGeom>
            <a:avLst/>
            <a:gdLst/>
            <a:ahLst/>
            <a:cxnLst/>
            <a:rect r="r" b="b" t="t" l="l"/>
            <a:pathLst>
              <a:path h="5938891" w="9948912">
                <a:moveTo>
                  <a:pt x="0" y="0"/>
                </a:moveTo>
                <a:lnTo>
                  <a:pt x="9948912" y="0"/>
                </a:lnTo>
                <a:lnTo>
                  <a:pt x="9948912" y="5938892"/>
                </a:lnTo>
                <a:lnTo>
                  <a:pt x="0" y="5938892"/>
                </a:lnTo>
                <a:lnTo>
                  <a:pt x="0" y="0"/>
                </a:lnTo>
                <a:close/>
              </a:path>
            </a:pathLst>
          </a:custGeom>
          <a:blipFill>
            <a:blip r:embed="rId29"/>
            <a:stretch>
              <a:fillRect l="0" t="0" r="0" b="0"/>
            </a:stretch>
          </a:blipFill>
        </p:spPr>
      </p:sp>
      <p:grpSp>
        <p:nvGrpSpPr>
          <p:cNvPr name="Group 17" id="17"/>
          <p:cNvGrpSpPr/>
          <p:nvPr/>
        </p:nvGrpSpPr>
        <p:grpSpPr>
          <a:xfrm rot="0">
            <a:off x="12988580" y="3817632"/>
            <a:ext cx="1959165" cy="993213"/>
            <a:chOff x="0" y="0"/>
            <a:chExt cx="1031988" cy="523174"/>
          </a:xfrm>
        </p:grpSpPr>
        <p:sp>
          <p:nvSpPr>
            <p:cNvPr name="Freeform 18" id="18"/>
            <p:cNvSpPr/>
            <p:nvPr/>
          </p:nvSpPr>
          <p:spPr>
            <a:xfrm flipH="false" flipV="false" rot="0">
              <a:off x="0" y="0"/>
              <a:ext cx="1031988" cy="523174"/>
            </a:xfrm>
            <a:custGeom>
              <a:avLst/>
              <a:gdLst/>
              <a:ahLst/>
              <a:cxnLst/>
              <a:rect r="r" b="b" t="t" l="l"/>
              <a:pathLst>
                <a:path h="523174" w="1031988">
                  <a:moveTo>
                    <a:pt x="0" y="261587"/>
                  </a:moveTo>
                  <a:lnTo>
                    <a:pt x="406400" y="0"/>
                  </a:lnTo>
                  <a:lnTo>
                    <a:pt x="406400" y="203200"/>
                  </a:lnTo>
                  <a:lnTo>
                    <a:pt x="1031988" y="203200"/>
                  </a:lnTo>
                  <a:lnTo>
                    <a:pt x="1031988" y="319974"/>
                  </a:lnTo>
                  <a:lnTo>
                    <a:pt x="406400" y="319974"/>
                  </a:lnTo>
                  <a:lnTo>
                    <a:pt x="406400" y="523174"/>
                  </a:lnTo>
                  <a:lnTo>
                    <a:pt x="0" y="261587"/>
                  </a:lnTo>
                  <a:close/>
                </a:path>
              </a:pathLst>
            </a:custGeom>
            <a:solidFill>
              <a:srgbClr val="8AB7E2"/>
            </a:solidFill>
          </p:spPr>
        </p:sp>
        <p:sp>
          <p:nvSpPr>
            <p:cNvPr name="TextBox 19" id="19"/>
            <p:cNvSpPr txBox="true"/>
            <p:nvPr/>
          </p:nvSpPr>
          <p:spPr>
            <a:xfrm>
              <a:off x="101600" y="155575"/>
              <a:ext cx="930388" cy="164399"/>
            </a:xfrm>
            <a:prstGeom prst="rect">
              <a:avLst/>
            </a:prstGeom>
          </p:spPr>
          <p:txBody>
            <a:bodyPr anchor="ctr" rtlCol="false" tIns="50800" lIns="50800" bIns="50800" rIns="50800"/>
            <a:lstStyle/>
            <a:p>
              <a:pPr algn="ctr">
                <a:lnSpc>
                  <a:spcPts val="2532"/>
                </a:lnSpc>
              </a:pPr>
            </a:p>
          </p:txBody>
        </p:sp>
      </p:grpSp>
      <p:sp>
        <p:nvSpPr>
          <p:cNvPr name="TextBox 20" id="20"/>
          <p:cNvSpPr txBox="true"/>
          <p:nvPr/>
        </p:nvSpPr>
        <p:spPr>
          <a:xfrm rot="0">
            <a:off x="2023852" y="880660"/>
            <a:ext cx="13017618" cy="1951872"/>
          </a:xfrm>
          <a:prstGeom prst="rect">
            <a:avLst/>
          </a:prstGeom>
        </p:spPr>
        <p:txBody>
          <a:bodyPr anchor="t" rtlCol="false" tIns="0" lIns="0" bIns="0" rIns="0">
            <a:spAutoFit/>
          </a:bodyPr>
          <a:lstStyle/>
          <a:p>
            <a:pPr algn="ctr">
              <a:lnSpc>
                <a:spcPts val="7566"/>
              </a:lnSpc>
            </a:pPr>
            <a:r>
              <a:rPr lang="en-US" sz="7800">
                <a:solidFill>
                  <a:srgbClr val="000000"/>
                </a:solidFill>
                <a:latin typeface="DM Sans Bold"/>
              </a:rPr>
              <a:t>A typical order of execution in a Go program </a:t>
            </a:r>
          </a:p>
        </p:txBody>
      </p:sp>
      <p:grpSp>
        <p:nvGrpSpPr>
          <p:cNvPr name="Group 21" id="21"/>
          <p:cNvGrpSpPr/>
          <p:nvPr/>
        </p:nvGrpSpPr>
        <p:grpSpPr>
          <a:xfrm rot="0">
            <a:off x="13235623" y="4953358"/>
            <a:ext cx="1959165" cy="993213"/>
            <a:chOff x="0" y="0"/>
            <a:chExt cx="1031988" cy="523174"/>
          </a:xfrm>
        </p:grpSpPr>
        <p:sp>
          <p:nvSpPr>
            <p:cNvPr name="Freeform 22" id="22"/>
            <p:cNvSpPr/>
            <p:nvPr/>
          </p:nvSpPr>
          <p:spPr>
            <a:xfrm flipH="false" flipV="false" rot="0">
              <a:off x="0" y="0"/>
              <a:ext cx="1031988" cy="523174"/>
            </a:xfrm>
            <a:custGeom>
              <a:avLst/>
              <a:gdLst/>
              <a:ahLst/>
              <a:cxnLst/>
              <a:rect r="r" b="b" t="t" l="l"/>
              <a:pathLst>
                <a:path h="523174" w="1031988">
                  <a:moveTo>
                    <a:pt x="0" y="261587"/>
                  </a:moveTo>
                  <a:lnTo>
                    <a:pt x="406400" y="0"/>
                  </a:lnTo>
                  <a:lnTo>
                    <a:pt x="406400" y="203200"/>
                  </a:lnTo>
                  <a:lnTo>
                    <a:pt x="1031988" y="203200"/>
                  </a:lnTo>
                  <a:lnTo>
                    <a:pt x="1031988" y="319974"/>
                  </a:lnTo>
                  <a:lnTo>
                    <a:pt x="406400" y="319974"/>
                  </a:lnTo>
                  <a:lnTo>
                    <a:pt x="406400" y="523174"/>
                  </a:lnTo>
                  <a:lnTo>
                    <a:pt x="0" y="261587"/>
                  </a:lnTo>
                  <a:close/>
                </a:path>
              </a:pathLst>
            </a:custGeom>
            <a:solidFill>
              <a:srgbClr val="8AB7E2"/>
            </a:solidFill>
          </p:spPr>
        </p:sp>
        <p:sp>
          <p:nvSpPr>
            <p:cNvPr name="TextBox 23" id="23"/>
            <p:cNvSpPr txBox="true"/>
            <p:nvPr/>
          </p:nvSpPr>
          <p:spPr>
            <a:xfrm>
              <a:off x="101600" y="155575"/>
              <a:ext cx="930388" cy="164399"/>
            </a:xfrm>
            <a:prstGeom prst="rect">
              <a:avLst/>
            </a:prstGeom>
          </p:spPr>
          <p:txBody>
            <a:bodyPr anchor="ctr" rtlCol="false" tIns="50800" lIns="50800" bIns="50800" rIns="50800"/>
            <a:lstStyle/>
            <a:p>
              <a:pPr algn="ctr">
                <a:lnSpc>
                  <a:spcPts val="2532"/>
                </a:lnSpc>
              </a:pPr>
            </a:p>
          </p:txBody>
        </p:sp>
      </p:grpSp>
      <p:grpSp>
        <p:nvGrpSpPr>
          <p:cNvPr name="Group 24" id="24"/>
          <p:cNvGrpSpPr/>
          <p:nvPr/>
        </p:nvGrpSpPr>
        <p:grpSpPr>
          <a:xfrm rot="0">
            <a:off x="12256040" y="6089446"/>
            <a:ext cx="1959165" cy="993213"/>
            <a:chOff x="0" y="0"/>
            <a:chExt cx="1031988" cy="523174"/>
          </a:xfrm>
        </p:grpSpPr>
        <p:sp>
          <p:nvSpPr>
            <p:cNvPr name="Freeform 25" id="25"/>
            <p:cNvSpPr/>
            <p:nvPr/>
          </p:nvSpPr>
          <p:spPr>
            <a:xfrm flipH="false" flipV="false" rot="0">
              <a:off x="0" y="0"/>
              <a:ext cx="1031988" cy="523174"/>
            </a:xfrm>
            <a:custGeom>
              <a:avLst/>
              <a:gdLst/>
              <a:ahLst/>
              <a:cxnLst/>
              <a:rect r="r" b="b" t="t" l="l"/>
              <a:pathLst>
                <a:path h="523174" w="1031988">
                  <a:moveTo>
                    <a:pt x="0" y="261587"/>
                  </a:moveTo>
                  <a:lnTo>
                    <a:pt x="406400" y="0"/>
                  </a:lnTo>
                  <a:lnTo>
                    <a:pt x="406400" y="203200"/>
                  </a:lnTo>
                  <a:lnTo>
                    <a:pt x="1031988" y="203200"/>
                  </a:lnTo>
                  <a:lnTo>
                    <a:pt x="1031988" y="319974"/>
                  </a:lnTo>
                  <a:lnTo>
                    <a:pt x="406400" y="319974"/>
                  </a:lnTo>
                  <a:lnTo>
                    <a:pt x="406400" y="523174"/>
                  </a:lnTo>
                  <a:lnTo>
                    <a:pt x="0" y="261587"/>
                  </a:lnTo>
                  <a:close/>
                </a:path>
              </a:pathLst>
            </a:custGeom>
            <a:solidFill>
              <a:srgbClr val="8AB7E2"/>
            </a:solidFill>
          </p:spPr>
        </p:sp>
        <p:sp>
          <p:nvSpPr>
            <p:cNvPr name="TextBox 26" id="26"/>
            <p:cNvSpPr txBox="true"/>
            <p:nvPr/>
          </p:nvSpPr>
          <p:spPr>
            <a:xfrm>
              <a:off x="101600" y="155575"/>
              <a:ext cx="930388" cy="164399"/>
            </a:xfrm>
            <a:prstGeom prst="rect">
              <a:avLst/>
            </a:prstGeom>
          </p:spPr>
          <p:txBody>
            <a:bodyPr anchor="ctr" rtlCol="false" tIns="50800" lIns="50800" bIns="50800" rIns="50800"/>
            <a:lstStyle/>
            <a:p>
              <a:pPr algn="ctr">
                <a:lnSpc>
                  <a:spcPts val="2532"/>
                </a:lnSpc>
              </a:pPr>
            </a:p>
          </p:txBody>
        </p:sp>
      </p:grpSp>
      <p:grpSp>
        <p:nvGrpSpPr>
          <p:cNvPr name="Group 27" id="27"/>
          <p:cNvGrpSpPr/>
          <p:nvPr/>
        </p:nvGrpSpPr>
        <p:grpSpPr>
          <a:xfrm rot="0">
            <a:off x="12527534" y="6702085"/>
            <a:ext cx="1959165" cy="993213"/>
            <a:chOff x="0" y="0"/>
            <a:chExt cx="1031988" cy="523174"/>
          </a:xfrm>
        </p:grpSpPr>
        <p:sp>
          <p:nvSpPr>
            <p:cNvPr name="Freeform 28" id="28"/>
            <p:cNvSpPr/>
            <p:nvPr/>
          </p:nvSpPr>
          <p:spPr>
            <a:xfrm flipH="false" flipV="false" rot="0">
              <a:off x="0" y="0"/>
              <a:ext cx="1031988" cy="523174"/>
            </a:xfrm>
            <a:custGeom>
              <a:avLst/>
              <a:gdLst/>
              <a:ahLst/>
              <a:cxnLst/>
              <a:rect r="r" b="b" t="t" l="l"/>
              <a:pathLst>
                <a:path h="523174" w="1031988">
                  <a:moveTo>
                    <a:pt x="0" y="261587"/>
                  </a:moveTo>
                  <a:lnTo>
                    <a:pt x="406400" y="0"/>
                  </a:lnTo>
                  <a:lnTo>
                    <a:pt x="406400" y="203200"/>
                  </a:lnTo>
                  <a:lnTo>
                    <a:pt x="1031988" y="203200"/>
                  </a:lnTo>
                  <a:lnTo>
                    <a:pt x="1031988" y="319974"/>
                  </a:lnTo>
                  <a:lnTo>
                    <a:pt x="406400" y="319974"/>
                  </a:lnTo>
                  <a:lnTo>
                    <a:pt x="406400" y="523174"/>
                  </a:lnTo>
                  <a:lnTo>
                    <a:pt x="0" y="261587"/>
                  </a:lnTo>
                  <a:close/>
                </a:path>
              </a:pathLst>
            </a:custGeom>
            <a:solidFill>
              <a:srgbClr val="8AB7E2"/>
            </a:solidFill>
          </p:spPr>
        </p:sp>
        <p:sp>
          <p:nvSpPr>
            <p:cNvPr name="TextBox 29" id="29"/>
            <p:cNvSpPr txBox="true"/>
            <p:nvPr/>
          </p:nvSpPr>
          <p:spPr>
            <a:xfrm>
              <a:off x="101600" y="155575"/>
              <a:ext cx="930388" cy="164399"/>
            </a:xfrm>
            <a:prstGeom prst="rect">
              <a:avLst/>
            </a:prstGeom>
          </p:spPr>
          <p:txBody>
            <a:bodyPr anchor="ctr" rtlCol="false" tIns="50800" lIns="50800" bIns="50800" rIns="50800"/>
            <a:lstStyle/>
            <a:p>
              <a:pPr algn="ctr">
                <a:lnSpc>
                  <a:spcPts val="2532"/>
                </a:lnSpc>
              </a:pPr>
            </a:p>
          </p:txBody>
        </p:sp>
      </p:grpSp>
      <p:grpSp>
        <p:nvGrpSpPr>
          <p:cNvPr name="Group 30" id="30"/>
          <p:cNvGrpSpPr/>
          <p:nvPr/>
        </p:nvGrpSpPr>
        <p:grpSpPr>
          <a:xfrm rot="0">
            <a:off x="12008998" y="7403450"/>
            <a:ext cx="1959165" cy="993213"/>
            <a:chOff x="0" y="0"/>
            <a:chExt cx="1031988" cy="523174"/>
          </a:xfrm>
        </p:grpSpPr>
        <p:sp>
          <p:nvSpPr>
            <p:cNvPr name="Freeform 31" id="31"/>
            <p:cNvSpPr/>
            <p:nvPr/>
          </p:nvSpPr>
          <p:spPr>
            <a:xfrm flipH="false" flipV="false" rot="0">
              <a:off x="0" y="0"/>
              <a:ext cx="1031988" cy="523174"/>
            </a:xfrm>
            <a:custGeom>
              <a:avLst/>
              <a:gdLst/>
              <a:ahLst/>
              <a:cxnLst/>
              <a:rect r="r" b="b" t="t" l="l"/>
              <a:pathLst>
                <a:path h="523174" w="1031988">
                  <a:moveTo>
                    <a:pt x="0" y="261587"/>
                  </a:moveTo>
                  <a:lnTo>
                    <a:pt x="406400" y="0"/>
                  </a:lnTo>
                  <a:lnTo>
                    <a:pt x="406400" y="203200"/>
                  </a:lnTo>
                  <a:lnTo>
                    <a:pt x="1031988" y="203200"/>
                  </a:lnTo>
                  <a:lnTo>
                    <a:pt x="1031988" y="319974"/>
                  </a:lnTo>
                  <a:lnTo>
                    <a:pt x="406400" y="319974"/>
                  </a:lnTo>
                  <a:lnTo>
                    <a:pt x="406400" y="523174"/>
                  </a:lnTo>
                  <a:lnTo>
                    <a:pt x="0" y="261587"/>
                  </a:lnTo>
                  <a:close/>
                </a:path>
              </a:pathLst>
            </a:custGeom>
            <a:solidFill>
              <a:srgbClr val="8AB7E2"/>
            </a:solidFill>
          </p:spPr>
        </p:sp>
        <p:sp>
          <p:nvSpPr>
            <p:cNvPr name="TextBox 32" id="32"/>
            <p:cNvSpPr txBox="true"/>
            <p:nvPr/>
          </p:nvSpPr>
          <p:spPr>
            <a:xfrm>
              <a:off x="101600" y="155575"/>
              <a:ext cx="930388" cy="164399"/>
            </a:xfrm>
            <a:prstGeom prst="rect">
              <a:avLst/>
            </a:prstGeom>
          </p:spPr>
          <p:txBody>
            <a:bodyPr anchor="ctr" rtlCol="false" tIns="50800" lIns="50800" bIns="50800" rIns="50800"/>
            <a:lstStyle/>
            <a:p>
              <a:pPr algn="ctr">
                <a:lnSpc>
                  <a:spcPts val="2532"/>
                </a:lnSpc>
              </a:pPr>
            </a:p>
          </p:txBody>
        </p:sp>
      </p:grpSp>
      <p:sp>
        <p:nvSpPr>
          <p:cNvPr name="TextBox 33" id="33"/>
          <p:cNvSpPr txBox="true"/>
          <p:nvPr/>
        </p:nvSpPr>
        <p:spPr>
          <a:xfrm rot="0">
            <a:off x="15118052" y="3897361"/>
            <a:ext cx="153472" cy="719455"/>
          </a:xfrm>
          <a:prstGeom prst="rect">
            <a:avLst/>
          </a:prstGeom>
        </p:spPr>
        <p:txBody>
          <a:bodyPr anchor="t" rtlCol="false" tIns="0" lIns="0" bIns="0" rIns="0">
            <a:spAutoFit/>
          </a:bodyPr>
          <a:lstStyle/>
          <a:p>
            <a:pPr algn="ctr">
              <a:lnSpc>
                <a:spcPts val="5959"/>
              </a:lnSpc>
              <a:spcBef>
                <a:spcPct val="0"/>
              </a:spcBef>
            </a:pPr>
            <a:r>
              <a:rPr lang="en-US" sz="3999">
                <a:solidFill>
                  <a:srgbClr val="000000"/>
                </a:solidFill>
                <a:latin typeface="DM Sans"/>
              </a:rPr>
              <a:t>1</a:t>
            </a:r>
          </a:p>
        </p:txBody>
      </p:sp>
      <p:sp>
        <p:nvSpPr>
          <p:cNvPr name="TextBox 34" id="34"/>
          <p:cNvSpPr txBox="true"/>
          <p:nvPr/>
        </p:nvSpPr>
        <p:spPr>
          <a:xfrm rot="0">
            <a:off x="15202943" y="5029200"/>
            <a:ext cx="290632" cy="719455"/>
          </a:xfrm>
          <a:prstGeom prst="rect">
            <a:avLst/>
          </a:prstGeom>
        </p:spPr>
        <p:txBody>
          <a:bodyPr anchor="t" rtlCol="false" tIns="0" lIns="0" bIns="0" rIns="0">
            <a:spAutoFit/>
          </a:bodyPr>
          <a:lstStyle/>
          <a:p>
            <a:pPr algn="ctr">
              <a:lnSpc>
                <a:spcPts val="5959"/>
              </a:lnSpc>
              <a:spcBef>
                <a:spcPct val="0"/>
              </a:spcBef>
            </a:pPr>
            <a:r>
              <a:rPr lang="en-US" sz="3999">
                <a:solidFill>
                  <a:srgbClr val="000000"/>
                </a:solidFill>
                <a:latin typeface="DM Sans"/>
              </a:rPr>
              <a:t>2</a:t>
            </a:r>
          </a:p>
        </p:txBody>
      </p:sp>
      <p:sp>
        <p:nvSpPr>
          <p:cNvPr name="TextBox 35" id="35"/>
          <p:cNvSpPr txBox="true"/>
          <p:nvPr/>
        </p:nvSpPr>
        <p:spPr>
          <a:xfrm rot="0">
            <a:off x="14337335" y="6169175"/>
            <a:ext cx="298728" cy="719455"/>
          </a:xfrm>
          <a:prstGeom prst="rect">
            <a:avLst/>
          </a:prstGeom>
        </p:spPr>
        <p:txBody>
          <a:bodyPr anchor="t" rtlCol="false" tIns="0" lIns="0" bIns="0" rIns="0">
            <a:spAutoFit/>
          </a:bodyPr>
          <a:lstStyle/>
          <a:p>
            <a:pPr algn="ctr">
              <a:lnSpc>
                <a:spcPts val="5959"/>
              </a:lnSpc>
              <a:spcBef>
                <a:spcPct val="0"/>
              </a:spcBef>
            </a:pPr>
            <a:r>
              <a:rPr lang="en-US" sz="3999">
                <a:solidFill>
                  <a:srgbClr val="000000"/>
                </a:solidFill>
                <a:latin typeface="DM Sans"/>
              </a:rPr>
              <a:t>3</a:t>
            </a:r>
          </a:p>
        </p:txBody>
      </p:sp>
      <p:sp>
        <p:nvSpPr>
          <p:cNvPr name="TextBox 36" id="36"/>
          <p:cNvSpPr txBox="true"/>
          <p:nvPr/>
        </p:nvSpPr>
        <p:spPr>
          <a:xfrm rot="0">
            <a:off x="14486461" y="6781814"/>
            <a:ext cx="307419" cy="719455"/>
          </a:xfrm>
          <a:prstGeom prst="rect">
            <a:avLst/>
          </a:prstGeom>
        </p:spPr>
        <p:txBody>
          <a:bodyPr anchor="t" rtlCol="false" tIns="0" lIns="0" bIns="0" rIns="0">
            <a:spAutoFit/>
          </a:bodyPr>
          <a:lstStyle/>
          <a:p>
            <a:pPr algn="ctr">
              <a:lnSpc>
                <a:spcPts val="5959"/>
              </a:lnSpc>
              <a:spcBef>
                <a:spcPct val="0"/>
              </a:spcBef>
            </a:pPr>
            <a:r>
              <a:rPr lang="en-US" sz="3999">
                <a:solidFill>
                  <a:srgbClr val="000000"/>
                </a:solidFill>
                <a:latin typeface="DM Sans"/>
              </a:rPr>
              <a:t>4</a:t>
            </a:r>
          </a:p>
        </p:txBody>
      </p:sp>
      <p:sp>
        <p:nvSpPr>
          <p:cNvPr name="TextBox 37" id="37"/>
          <p:cNvSpPr txBox="true"/>
          <p:nvPr/>
        </p:nvSpPr>
        <p:spPr>
          <a:xfrm rot="0">
            <a:off x="14059769" y="7483179"/>
            <a:ext cx="310872" cy="719455"/>
          </a:xfrm>
          <a:prstGeom prst="rect">
            <a:avLst/>
          </a:prstGeom>
        </p:spPr>
        <p:txBody>
          <a:bodyPr anchor="t" rtlCol="false" tIns="0" lIns="0" bIns="0" rIns="0">
            <a:spAutoFit/>
          </a:bodyPr>
          <a:lstStyle/>
          <a:p>
            <a:pPr algn="ctr">
              <a:lnSpc>
                <a:spcPts val="5959"/>
              </a:lnSpc>
              <a:spcBef>
                <a:spcPct val="0"/>
              </a:spcBef>
            </a:pPr>
            <a:r>
              <a:rPr lang="en-US" sz="3999">
                <a:solidFill>
                  <a:srgbClr val="000000"/>
                </a:solidFill>
                <a:latin typeface="DM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002019" y="2377712"/>
            <a:ext cx="4690433" cy="6386806"/>
          </a:xfrm>
          <a:custGeom>
            <a:avLst/>
            <a:gdLst/>
            <a:ahLst/>
            <a:cxnLst/>
            <a:rect r="r" b="b" t="t" l="l"/>
            <a:pathLst>
              <a:path h="6386806" w="4690433">
                <a:moveTo>
                  <a:pt x="0" y="0"/>
                </a:moveTo>
                <a:lnTo>
                  <a:pt x="4690433" y="0"/>
                </a:lnTo>
                <a:lnTo>
                  <a:pt x="4690433" y="6386806"/>
                </a:lnTo>
                <a:lnTo>
                  <a:pt x="0" y="6386806"/>
                </a:lnTo>
                <a:lnTo>
                  <a:pt x="0" y="0"/>
                </a:lnTo>
                <a:close/>
              </a:path>
            </a:pathLst>
          </a:custGeom>
          <a:blipFill>
            <a:blip r:embed="rId3"/>
            <a:stretch>
              <a:fillRect l="0" t="0" r="0" b="0"/>
            </a:stretch>
          </a:blipFill>
        </p:spPr>
      </p:sp>
      <p:sp>
        <p:nvSpPr>
          <p:cNvPr name="TextBox 4" id="4"/>
          <p:cNvSpPr txBox="true"/>
          <p:nvPr/>
        </p:nvSpPr>
        <p:spPr>
          <a:xfrm rot="0">
            <a:off x="1504950" y="2859405"/>
            <a:ext cx="8751165"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Concurrency</a:t>
            </a:r>
          </a:p>
        </p:txBody>
      </p:sp>
      <p:sp>
        <p:nvSpPr>
          <p:cNvPr name="TextBox 5" id="5"/>
          <p:cNvSpPr txBox="true"/>
          <p:nvPr/>
        </p:nvSpPr>
        <p:spPr>
          <a:xfrm rot="0">
            <a:off x="1504950" y="4682103"/>
            <a:ext cx="7707571" cy="4082415"/>
          </a:xfrm>
          <a:prstGeom prst="rect">
            <a:avLst/>
          </a:prstGeom>
        </p:spPr>
        <p:txBody>
          <a:bodyPr anchor="t" rtlCol="false" tIns="0" lIns="0" bIns="0" rIns="0">
            <a:spAutoFit/>
          </a:bodyPr>
          <a:lstStyle/>
          <a:p>
            <a:pPr>
              <a:lnSpc>
                <a:spcPts val="2969"/>
              </a:lnSpc>
            </a:pPr>
            <a:r>
              <a:rPr lang="en-US" sz="2199" spc="131">
                <a:solidFill>
                  <a:srgbClr val="000000"/>
                </a:solidFill>
                <a:latin typeface="DM Sans"/>
              </a:rPr>
              <a:t>Concurrency is a crucial aspect of modern programming, essential for achieving high performance and efficient resource utilization. Among programming languages that facilitate concurrency, Go, or Golang, stands out for its unique approach.</a:t>
            </a:r>
          </a:p>
          <a:p>
            <a:pPr>
              <a:lnSpc>
                <a:spcPts val="2969"/>
              </a:lnSpc>
            </a:pPr>
            <a:r>
              <a:rPr lang="en-US" sz="2199" spc="131">
                <a:solidFill>
                  <a:srgbClr val="000000"/>
                </a:solidFill>
                <a:latin typeface="DM Sans"/>
              </a:rPr>
              <a:t>Concurrency in computing enables different parts of a program to execute independently, potentially improving performance and allowing better use of system resources.</a:t>
            </a:r>
          </a:p>
          <a:p>
            <a:pPr marL="0" indent="0" lvl="0">
              <a:lnSpc>
                <a:spcPts val="296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1261827"/>
            <a:ext cx="7257080" cy="7327703"/>
            <a:chOff x="0" y="0"/>
            <a:chExt cx="1510652" cy="1525353"/>
          </a:xfrm>
        </p:grpSpPr>
        <p:sp>
          <p:nvSpPr>
            <p:cNvPr name="Freeform 4" id="4"/>
            <p:cNvSpPr/>
            <p:nvPr/>
          </p:nvSpPr>
          <p:spPr>
            <a:xfrm flipH="false" flipV="false" rot="0">
              <a:off x="0" y="0"/>
              <a:ext cx="1510652" cy="1525353"/>
            </a:xfrm>
            <a:custGeom>
              <a:avLst/>
              <a:gdLst/>
              <a:ahLst/>
              <a:cxnLst/>
              <a:rect r="r" b="b" t="t" l="l"/>
              <a:pathLst>
                <a:path h="1525353" w="1510652">
                  <a:moveTo>
                    <a:pt x="36272" y="0"/>
                  </a:moveTo>
                  <a:lnTo>
                    <a:pt x="1474381" y="0"/>
                  </a:lnTo>
                  <a:cubicBezTo>
                    <a:pt x="1484000" y="0"/>
                    <a:pt x="1493226" y="3821"/>
                    <a:pt x="1500028" y="10624"/>
                  </a:cubicBezTo>
                  <a:cubicBezTo>
                    <a:pt x="1506831" y="17426"/>
                    <a:pt x="1510652" y="26652"/>
                    <a:pt x="1510652" y="36272"/>
                  </a:cubicBezTo>
                  <a:lnTo>
                    <a:pt x="1510652" y="1489082"/>
                  </a:lnTo>
                  <a:cubicBezTo>
                    <a:pt x="1510652" y="1509114"/>
                    <a:pt x="1494413" y="1525353"/>
                    <a:pt x="1474381" y="1525353"/>
                  </a:cubicBezTo>
                  <a:lnTo>
                    <a:pt x="36272" y="1525353"/>
                  </a:lnTo>
                  <a:cubicBezTo>
                    <a:pt x="26652" y="1525353"/>
                    <a:pt x="17426" y="1521532"/>
                    <a:pt x="10624" y="1514730"/>
                  </a:cubicBezTo>
                  <a:cubicBezTo>
                    <a:pt x="3821" y="1507927"/>
                    <a:pt x="0" y="1498702"/>
                    <a:pt x="0" y="1489082"/>
                  </a:cubicBezTo>
                  <a:lnTo>
                    <a:pt x="0" y="36272"/>
                  </a:lnTo>
                  <a:cubicBezTo>
                    <a:pt x="0" y="16239"/>
                    <a:pt x="16239" y="0"/>
                    <a:pt x="36272"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510652" cy="15634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373807" y="1261827"/>
            <a:ext cx="7074123" cy="7327703"/>
            <a:chOff x="0" y="0"/>
            <a:chExt cx="1476353" cy="1529275"/>
          </a:xfrm>
        </p:grpSpPr>
        <p:sp>
          <p:nvSpPr>
            <p:cNvPr name="Freeform 7" id="7"/>
            <p:cNvSpPr/>
            <p:nvPr/>
          </p:nvSpPr>
          <p:spPr>
            <a:xfrm flipH="false" flipV="false" rot="0">
              <a:off x="0" y="0"/>
              <a:ext cx="1476353" cy="1529275"/>
            </a:xfrm>
            <a:custGeom>
              <a:avLst/>
              <a:gdLst/>
              <a:ahLst/>
              <a:cxnLst/>
              <a:rect r="r" b="b" t="t" l="l"/>
              <a:pathLst>
                <a:path h="1529275" w="1476353">
                  <a:moveTo>
                    <a:pt x="37210" y="0"/>
                  </a:moveTo>
                  <a:lnTo>
                    <a:pt x="1439144" y="0"/>
                  </a:lnTo>
                  <a:cubicBezTo>
                    <a:pt x="1449012" y="0"/>
                    <a:pt x="1458477" y="3920"/>
                    <a:pt x="1465455" y="10898"/>
                  </a:cubicBezTo>
                  <a:cubicBezTo>
                    <a:pt x="1472433" y="17877"/>
                    <a:pt x="1476353" y="27341"/>
                    <a:pt x="1476353" y="37210"/>
                  </a:cubicBezTo>
                  <a:lnTo>
                    <a:pt x="1476353" y="1492065"/>
                  </a:lnTo>
                  <a:cubicBezTo>
                    <a:pt x="1476353" y="1501934"/>
                    <a:pt x="1472433" y="1511398"/>
                    <a:pt x="1465455" y="1518376"/>
                  </a:cubicBezTo>
                  <a:cubicBezTo>
                    <a:pt x="1458477" y="1525355"/>
                    <a:pt x="1449012" y="1529275"/>
                    <a:pt x="1439144" y="1529275"/>
                  </a:cubicBezTo>
                  <a:lnTo>
                    <a:pt x="37210" y="1529275"/>
                  </a:lnTo>
                  <a:cubicBezTo>
                    <a:pt x="27341" y="1529275"/>
                    <a:pt x="17877" y="1525355"/>
                    <a:pt x="10898" y="1518376"/>
                  </a:cubicBezTo>
                  <a:cubicBezTo>
                    <a:pt x="3920" y="1511398"/>
                    <a:pt x="0" y="1501934"/>
                    <a:pt x="0" y="1492065"/>
                  </a:cubicBezTo>
                  <a:lnTo>
                    <a:pt x="0" y="37210"/>
                  </a:lnTo>
                  <a:cubicBezTo>
                    <a:pt x="0" y="27341"/>
                    <a:pt x="3920" y="17877"/>
                    <a:pt x="10898" y="10898"/>
                  </a:cubicBezTo>
                  <a:cubicBezTo>
                    <a:pt x="17877" y="3920"/>
                    <a:pt x="27341" y="0"/>
                    <a:pt x="37210"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476353" cy="15673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1261827"/>
            <a:ext cx="7257080" cy="1254819"/>
            <a:chOff x="0" y="0"/>
            <a:chExt cx="1510652" cy="261206"/>
          </a:xfrm>
        </p:grpSpPr>
        <p:sp>
          <p:nvSpPr>
            <p:cNvPr name="Freeform 10" id="10"/>
            <p:cNvSpPr/>
            <p:nvPr/>
          </p:nvSpPr>
          <p:spPr>
            <a:xfrm flipH="false" flipV="false" rot="0">
              <a:off x="0" y="0"/>
              <a:ext cx="1510652" cy="261206"/>
            </a:xfrm>
            <a:custGeom>
              <a:avLst/>
              <a:gdLst/>
              <a:ahLst/>
              <a:cxnLst/>
              <a:rect r="r" b="b" t="t" l="l"/>
              <a:pathLst>
                <a:path h="261206" w="1510652">
                  <a:moveTo>
                    <a:pt x="18136" y="0"/>
                  </a:moveTo>
                  <a:lnTo>
                    <a:pt x="1492516" y="0"/>
                  </a:lnTo>
                  <a:cubicBezTo>
                    <a:pt x="1497326" y="0"/>
                    <a:pt x="1501939" y="1911"/>
                    <a:pt x="1505340" y="5312"/>
                  </a:cubicBezTo>
                  <a:cubicBezTo>
                    <a:pt x="1508741" y="8713"/>
                    <a:pt x="1510652" y="13326"/>
                    <a:pt x="1510652" y="18136"/>
                  </a:cubicBezTo>
                  <a:lnTo>
                    <a:pt x="1510652" y="243071"/>
                  </a:lnTo>
                  <a:cubicBezTo>
                    <a:pt x="1510652" y="247880"/>
                    <a:pt x="1508741" y="252493"/>
                    <a:pt x="1505340" y="255894"/>
                  </a:cubicBezTo>
                  <a:cubicBezTo>
                    <a:pt x="1501939" y="259296"/>
                    <a:pt x="1497326" y="261206"/>
                    <a:pt x="1492516" y="261206"/>
                  </a:cubicBezTo>
                  <a:lnTo>
                    <a:pt x="18136" y="261206"/>
                  </a:lnTo>
                  <a:cubicBezTo>
                    <a:pt x="13326" y="261206"/>
                    <a:pt x="8713" y="259296"/>
                    <a:pt x="5312" y="255894"/>
                  </a:cubicBezTo>
                  <a:cubicBezTo>
                    <a:pt x="1911" y="252493"/>
                    <a:pt x="0" y="247880"/>
                    <a:pt x="0" y="243071"/>
                  </a:cubicBezTo>
                  <a:lnTo>
                    <a:pt x="0" y="18136"/>
                  </a:lnTo>
                  <a:cubicBezTo>
                    <a:pt x="0" y="13326"/>
                    <a:pt x="1911" y="8713"/>
                    <a:pt x="5312" y="5312"/>
                  </a:cubicBezTo>
                  <a:cubicBezTo>
                    <a:pt x="8713" y="1911"/>
                    <a:pt x="13326" y="0"/>
                    <a:pt x="18136" y="0"/>
                  </a:cubicBezTo>
                  <a:close/>
                </a:path>
              </a:pathLst>
            </a:custGeom>
            <a:solidFill>
              <a:srgbClr val="FFFFFF"/>
            </a:solidFill>
            <a:ln w="19050" cap="sq">
              <a:solidFill>
                <a:srgbClr val="000000"/>
              </a:solidFill>
              <a:prstDash val="solid"/>
              <a:miter/>
            </a:ln>
          </p:spPr>
        </p:sp>
        <p:sp>
          <p:nvSpPr>
            <p:cNvPr name="TextBox 11" id="11"/>
            <p:cNvSpPr txBox="true"/>
            <p:nvPr/>
          </p:nvSpPr>
          <p:spPr>
            <a:xfrm>
              <a:off x="0" y="-38100"/>
              <a:ext cx="1510652" cy="2993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373807" y="1261827"/>
            <a:ext cx="7074123" cy="1254819"/>
            <a:chOff x="0" y="0"/>
            <a:chExt cx="1476353" cy="261878"/>
          </a:xfrm>
        </p:grpSpPr>
        <p:sp>
          <p:nvSpPr>
            <p:cNvPr name="Freeform 13" id="13"/>
            <p:cNvSpPr/>
            <p:nvPr/>
          </p:nvSpPr>
          <p:spPr>
            <a:xfrm flipH="false" flipV="false" rot="0">
              <a:off x="0" y="0"/>
              <a:ext cx="1476353" cy="261878"/>
            </a:xfrm>
            <a:custGeom>
              <a:avLst/>
              <a:gdLst/>
              <a:ahLst/>
              <a:cxnLst/>
              <a:rect r="r" b="b" t="t" l="l"/>
              <a:pathLst>
                <a:path h="261878" w="1476353">
                  <a:moveTo>
                    <a:pt x="18605" y="0"/>
                  </a:moveTo>
                  <a:lnTo>
                    <a:pt x="1457749" y="0"/>
                  </a:lnTo>
                  <a:cubicBezTo>
                    <a:pt x="1462683" y="0"/>
                    <a:pt x="1467415" y="1960"/>
                    <a:pt x="1470904" y="5449"/>
                  </a:cubicBezTo>
                  <a:cubicBezTo>
                    <a:pt x="1474393" y="8938"/>
                    <a:pt x="1476353" y="13671"/>
                    <a:pt x="1476353" y="18605"/>
                  </a:cubicBezTo>
                  <a:lnTo>
                    <a:pt x="1476353" y="243273"/>
                  </a:lnTo>
                  <a:cubicBezTo>
                    <a:pt x="1476353" y="248207"/>
                    <a:pt x="1474393" y="252940"/>
                    <a:pt x="1470904" y="256429"/>
                  </a:cubicBezTo>
                  <a:cubicBezTo>
                    <a:pt x="1467415" y="259918"/>
                    <a:pt x="1462683" y="261878"/>
                    <a:pt x="1457749" y="261878"/>
                  </a:cubicBezTo>
                  <a:lnTo>
                    <a:pt x="18605" y="261878"/>
                  </a:lnTo>
                  <a:cubicBezTo>
                    <a:pt x="8330" y="261878"/>
                    <a:pt x="0" y="253548"/>
                    <a:pt x="0" y="243273"/>
                  </a:cubicBezTo>
                  <a:lnTo>
                    <a:pt x="0" y="18605"/>
                  </a:lnTo>
                  <a:cubicBezTo>
                    <a:pt x="0" y="13671"/>
                    <a:pt x="1960" y="8938"/>
                    <a:pt x="5449" y="5449"/>
                  </a:cubicBezTo>
                  <a:cubicBezTo>
                    <a:pt x="8938" y="1960"/>
                    <a:pt x="13671" y="0"/>
                    <a:pt x="18605" y="0"/>
                  </a:cubicBezTo>
                  <a:close/>
                </a:path>
              </a:pathLst>
            </a:custGeom>
            <a:solidFill>
              <a:srgbClr val="FFFFFF"/>
            </a:solidFill>
            <a:ln w="19050" cap="sq">
              <a:solidFill>
                <a:srgbClr val="000000"/>
              </a:solidFill>
              <a:prstDash val="solid"/>
              <a:miter/>
            </a:ln>
          </p:spPr>
        </p:sp>
        <p:sp>
          <p:nvSpPr>
            <p:cNvPr name="TextBox 14" id="14"/>
            <p:cNvSpPr txBox="true"/>
            <p:nvPr/>
          </p:nvSpPr>
          <p:spPr>
            <a:xfrm>
              <a:off x="0" y="-38100"/>
              <a:ext cx="1476353" cy="29997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8700" y="1672015"/>
            <a:ext cx="7257080" cy="371599"/>
          </a:xfrm>
          <a:prstGeom prst="rect">
            <a:avLst/>
          </a:prstGeom>
        </p:spPr>
        <p:txBody>
          <a:bodyPr anchor="t" rtlCol="false" tIns="0" lIns="0" bIns="0" rIns="0">
            <a:spAutoFit/>
          </a:bodyPr>
          <a:lstStyle/>
          <a:p>
            <a:pPr algn="ctr">
              <a:lnSpc>
                <a:spcPts val="2963"/>
              </a:lnSpc>
            </a:pPr>
            <a:r>
              <a:rPr lang="en-US" sz="2532">
                <a:solidFill>
                  <a:srgbClr val="000000"/>
                </a:solidFill>
                <a:latin typeface="DM Sans"/>
              </a:rPr>
              <a:t>Sequential Programming</a:t>
            </a:r>
          </a:p>
        </p:txBody>
      </p:sp>
      <p:sp>
        <p:nvSpPr>
          <p:cNvPr name="TextBox 16" id="16"/>
          <p:cNvSpPr txBox="true"/>
          <p:nvPr/>
        </p:nvSpPr>
        <p:spPr>
          <a:xfrm rot="0">
            <a:off x="9373807" y="1672036"/>
            <a:ext cx="7074123" cy="371579"/>
          </a:xfrm>
          <a:prstGeom prst="rect">
            <a:avLst/>
          </a:prstGeom>
        </p:spPr>
        <p:txBody>
          <a:bodyPr anchor="t" rtlCol="false" tIns="0" lIns="0" bIns="0" rIns="0">
            <a:spAutoFit/>
          </a:bodyPr>
          <a:lstStyle/>
          <a:p>
            <a:pPr algn="ctr">
              <a:lnSpc>
                <a:spcPts val="2956"/>
              </a:lnSpc>
            </a:pPr>
            <a:r>
              <a:rPr lang="en-US" sz="2527">
                <a:solidFill>
                  <a:srgbClr val="000000"/>
                </a:solidFill>
                <a:latin typeface="DM Sans"/>
              </a:rPr>
              <a:t>Concurrent Programming</a:t>
            </a:r>
          </a:p>
        </p:txBody>
      </p:sp>
      <p:sp>
        <p:nvSpPr>
          <p:cNvPr name="TextBox 17" id="17"/>
          <p:cNvSpPr txBox="true"/>
          <p:nvPr/>
        </p:nvSpPr>
        <p:spPr>
          <a:xfrm rot="0">
            <a:off x="1600045" y="2771812"/>
            <a:ext cx="5960503" cy="3762375"/>
          </a:xfrm>
          <a:prstGeom prst="rect">
            <a:avLst/>
          </a:prstGeom>
        </p:spPr>
        <p:txBody>
          <a:bodyPr anchor="t" rtlCol="false" tIns="0" lIns="0" bIns="0" rIns="0">
            <a:spAutoFit/>
          </a:bodyPr>
          <a:lstStyle/>
          <a:p>
            <a:pPr>
              <a:lnSpc>
                <a:spcPts val="3374"/>
              </a:lnSpc>
            </a:pPr>
          </a:p>
          <a:p>
            <a:pPr>
              <a:lnSpc>
                <a:spcPts val="3374"/>
              </a:lnSpc>
            </a:pPr>
            <a:r>
              <a:rPr lang="en-US" sz="2499" spc="149">
                <a:solidFill>
                  <a:srgbClr val="000000"/>
                </a:solidFill>
                <a:latin typeface="DM Sans"/>
              </a:rPr>
              <a:t>1.Write a letter</a:t>
            </a:r>
          </a:p>
          <a:p>
            <a:pPr>
              <a:lnSpc>
                <a:spcPts val="3374"/>
              </a:lnSpc>
            </a:pPr>
            <a:r>
              <a:rPr lang="en-US" sz="2499" spc="149">
                <a:solidFill>
                  <a:srgbClr val="000000"/>
                </a:solidFill>
                <a:latin typeface="DM Sans"/>
              </a:rPr>
              <a:t>2.Listen to an audiobook</a:t>
            </a:r>
          </a:p>
          <a:p>
            <a:pPr>
              <a:lnSpc>
                <a:spcPts val="3374"/>
              </a:lnSpc>
            </a:pPr>
            <a:r>
              <a:rPr lang="en-US" sz="2499" spc="149">
                <a:solidFill>
                  <a:srgbClr val="000000"/>
                </a:solidFill>
                <a:latin typeface="DM Sans"/>
              </a:rPr>
              <a:t>3.Go grocery shopping</a:t>
            </a:r>
          </a:p>
          <a:p>
            <a:pPr>
              <a:lnSpc>
                <a:spcPts val="3374"/>
              </a:lnSpc>
            </a:pPr>
            <a:r>
              <a:rPr lang="en-US" sz="2499" spc="149">
                <a:solidFill>
                  <a:srgbClr val="000000"/>
                </a:solidFill>
                <a:latin typeface="DM Sans"/>
              </a:rPr>
              <a:t>4.Go for a run</a:t>
            </a:r>
          </a:p>
          <a:p>
            <a:pPr>
              <a:lnSpc>
                <a:spcPts val="3374"/>
              </a:lnSpc>
            </a:pPr>
            <a:r>
              <a:rPr lang="en-US" sz="2499" spc="149">
                <a:solidFill>
                  <a:srgbClr val="000000"/>
                </a:solidFill>
                <a:latin typeface="DM Sans"/>
              </a:rPr>
              <a:t>5.Watch 5 Episodes of a Netflix Show</a:t>
            </a:r>
          </a:p>
          <a:p>
            <a:pPr>
              <a:lnSpc>
                <a:spcPts val="3374"/>
              </a:lnSpc>
            </a:pPr>
            <a:r>
              <a:rPr lang="en-US" sz="2499" spc="149">
                <a:solidFill>
                  <a:srgbClr val="000000"/>
                </a:solidFill>
                <a:latin typeface="DM Sans"/>
              </a:rPr>
              <a:t>6.Book flight tickets</a:t>
            </a:r>
          </a:p>
          <a:p>
            <a:pPr marL="0" indent="0" lvl="0">
              <a:lnSpc>
                <a:spcPts val="3374"/>
              </a:lnSpc>
              <a:spcBef>
                <a:spcPct val="0"/>
              </a:spcBef>
            </a:pPr>
            <a:r>
              <a:rPr lang="en-US" sz="2499" spc="149">
                <a:solidFill>
                  <a:srgbClr val="000000"/>
                </a:solidFill>
                <a:latin typeface="DM Sans"/>
              </a:rPr>
              <a:t>Pay your bills</a:t>
            </a:r>
          </a:p>
        </p:txBody>
      </p:sp>
      <p:sp>
        <p:nvSpPr>
          <p:cNvPr name="TextBox 18" id="18"/>
          <p:cNvSpPr txBox="true"/>
          <p:nvPr/>
        </p:nvSpPr>
        <p:spPr>
          <a:xfrm rot="0">
            <a:off x="9923633" y="2754143"/>
            <a:ext cx="5974471" cy="4956849"/>
          </a:xfrm>
          <a:prstGeom prst="rect">
            <a:avLst/>
          </a:prstGeom>
        </p:spPr>
        <p:txBody>
          <a:bodyPr anchor="t" rtlCol="false" tIns="0" lIns="0" bIns="0" rIns="0">
            <a:spAutoFit/>
          </a:bodyPr>
          <a:lstStyle/>
          <a:p>
            <a:pPr>
              <a:lnSpc>
                <a:spcPts val="3374"/>
              </a:lnSpc>
            </a:pPr>
            <a:r>
              <a:rPr lang="en-US" sz="2499" spc="149">
                <a:solidFill>
                  <a:srgbClr val="000000"/>
                </a:solidFill>
                <a:latin typeface="DM Sans"/>
              </a:rPr>
              <a:t>1.Watch 2 Netflix Episodes</a:t>
            </a:r>
          </a:p>
          <a:p>
            <a:pPr>
              <a:lnSpc>
                <a:spcPts val="3374"/>
              </a:lnSpc>
            </a:pPr>
            <a:r>
              <a:rPr lang="en-US" sz="2499" spc="149">
                <a:solidFill>
                  <a:srgbClr val="000000"/>
                </a:solidFill>
                <a:latin typeface="DM Sans"/>
              </a:rPr>
              <a:t>2.Go for a run</a:t>
            </a:r>
          </a:p>
          <a:p>
            <a:pPr>
              <a:lnSpc>
                <a:spcPts val="3374"/>
              </a:lnSpc>
            </a:pPr>
            <a:r>
              <a:rPr lang="en-US" sz="2499" spc="149">
                <a:solidFill>
                  <a:srgbClr val="000000"/>
                </a:solidFill>
                <a:latin typeface="DM Sans"/>
              </a:rPr>
              <a:t>3.Write 1/3 of the letter</a:t>
            </a:r>
          </a:p>
          <a:p>
            <a:pPr>
              <a:lnSpc>
                <a:spcPts val="3374"/>
              </a:lnSpc>
            </a:pPr>
            <a:r>
              <a:rPr lang="en-US" sz="2499" spc="149">
                <a:solidFill>
                  <a:srgbClr val="000000"/>
                </a:solidFill>
                <a:latin typeface="DM Sans"/>
              </a:rPr>
              <a:t>4.Listen to half an audiobook</a:t>
            </a:r>
          </a:p>
          <a:p>
            <a:pPr>
              <a:lnSpc>
                <a:spcPts val="3374"/>
              </a:lnSpc>
            </a:pPr>
            <a:r>
              <a:rPr lang="en-US" sz="2499" spc="149">
                <a:solidFill>
                  <a:srgbClr val="000000"/>
                </a:solidFill>
                <a:latin typeface="DM Sans"/>
              </a:rPr>
              <a:t>5.Go Grocery Shopping</a:t>
            </a:r>
          </a:p>
          <a:p>
            <a:pPr>
              <a:lnSpc>
                <a:spcPts val="3374"/>
              </a:lnSpc>
            </a:pPr>
            <a:r>
              <a:rPr lang="en-US" sz="2499" spc="149">
                <a:solidFill>
                  <a:srgbClr val="000000"/>
                </a:solidFill>
                <a:latin typeface="DM Sans"/>
              </a:rPr>
              <a:t>6.Listen to other half of audiobook</a:t>
            </a:r>
          </a:p>
          <a:p>
            <a:pPr>
              <a:lnSpc>
                <a:spcPts val="3374"/>
              </a:lnSpc>
            </a:pPr>
            <a:r>
              <a:rPr lang="en-US" sz="2499" spc="149">
                <a:solidFill>
                  <a:srgbClr val="000000"/>
                </a:solidFill>
                <a:latin typeface="DM Sans"/>
              </a:rPr>
              <a:t>7.Write 1/3 of the letter</a:t>
            </a:r>
          </a:p>
          <a:p>
            <a:pPr>
              <a:lnSpc>
                <a:spcPts val="3374"/>
              </a:lnSpc>
            </a:pPr>
            <a:r>
              <a:rPr lang="en-US" sz="2499" spc="149">
                <a:solidFill>
                  <a:srgbClr val="000000"/>
                </a:solidFill>
                <a:latin typeface="DM Sans"/>
              </a:rPr>
              <a:t>8.Book flight tickets</a:t>
            </a:r>
          </a:p>
          <a:p>
            <a:pPr>
              <a:lnSpc>
                <a:spcPts val="3374"/>
              </a:lnSpc>
            </a:pPr>
            <a:r>
              <a:rPr lang="en-US" sz="2499" spc="149">
                <a:solidFill>
                  <a:srgbClr val="000000"/>
                </a:solidFill>
                <a:latin typeface="DM Sans"/>
              </a:rPr>
              <a:t>9.Write 1/3 of the letter</a:t>
            </a:r>
          </a:p>
          <a:p>
            <a:pPr>
              <a:lnSpc>
                <a:spcPts val="3374"/>
              </a:lnSpc>
            </a:pPr>
            <a:r>
              <a:rPr lang="en-US" sz="2499" spc="149">
                <a:solidFill>
                  <a:srgbClr val="000000"/>
                </a:solidFill>
                <a:latin typeface="DM Sans"/>
              </a:rPr>
              <a:t>10.Pay your bills</a:t>
            </a:r>
          </a:p>
          <a:p>
            <a:pPr>
              <a:lnSpc>
                <a:spcPts val="3374"/>
              </a:lnSpc>
            </a:pPr>
            <a:r>
              <a:rPr lang="en-US" sz="2499" spc="149">
                <a:solidFill>
                  <a:srgbClr val="000000"/>
                </a:solidFill>
                <a:latin typeface="DM Sans"/>
              </a:rPr>
              <a:t>11.Watch 3 Netflix Episodes</a:t>
            </a:r>
          </a:p>
          <a:p>
            <a:pPr marL="0" indent="0" lvl="0">
              <a:lnSpc>
                <a:spcPts val="2829"/>
              </a:lnSpc>
              <a:spcBef>
                <a:spcPct val="0"/>
              </a:spcBef>
            </a:pPr>
          </a:p>
        </p:txBody>
      </p:sp>
      <p:sp>
        <p:nvSpPr>
          <p:cNvPr name="Freeform 19" id="19"/>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0" id="20"/>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2" id="22"/>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3" id="23"/>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4" id="24"/>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5" id="25"/>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1261827"/>
            <a:ext cx="7257080" cy="7327703"/>
            <a:chOff x="0" y="0"/>
            <a:chExt cx="1510652" cy="1525353"/>
          </a:xfrm>
        </p:grpSpPr>
        <p:sp>
          <p:nvSpPr>
            <p:cNvPr name="Freeform 4" id="4"/>
            <p:cNvSpPr/>
            <p:nvPr/>
          </p:nvSpPr>
          <p:spPr>
            <a:xfrm flipH="false" flipV="false" rot="0">
              <a:off x="0" y="0"/>
              <a:ext cx="1510652" cy="1525353"/>
            </a:xfrm>
            <a:custGeom>
              <a:avLst/>
              <a:gdLst/>
              <a:ahLst/>
              <a:cxnLst/>
              <a:rect r="r" b="b" t="t" l="l"/>
              <a:pathLst>
                <a:path h="1525353" w="1510652">
                  <a:moveTo>
                    <a:pt x="36272" y="0"/>
                  </a:moveTo>
                  <a:lnTo>
                    <a:pt x="1474381" y="0"/>
                  </a:lnTo>
                  <a:cubicBezTo>
                    <a:pt x="1484000" y="0"/>
                    <a:pt x="1493226" y="3821"/>
                    <a:pt x="1500028" y="10624"/>
                  </a:cubicBezTo>
                  <a:cubicBezTo>
                    <a:pt x="1506831" y="17426"/>
                    <a:pt x="1510652" y="26652"/>
                    <a:pt x="1510652" y="36272"/>
                  </a:cubicBezTo>
                  <a:lnTo>
                    <a:pt x="1510652" y="1489082"/>
                  </a:lnTo>
                  <a:cubicBezTo>
                    <a:pt x="1510652" y="1509114"/>
                    <a:pt x="1494413" y="1525353"/>
                    <a:pt x="1474381" y="1525353"/>
                  </a:cubicBezTo>
                  <a:lnTo>
                    <a:pt x="36272" y="1525353"/>
                  </a:lnTo>
                  <a:cubicBezTo>
                    <a:pt x="26652" y="1525353"/>
                    <a:pt x="17426" y="1521532"/>
                    <a:pt x="10624" y="1514730"/>
                  </a:cubicBezTo>
                  <a:cubicBezTo>
                    <a:pt x="3821" y="1507927"/>
                    <a:pt x="0" y="1498702"/>
                    <a:pt x="0" y="1489082"/>
                  </a:cubicBezTo>
                  <a:lnTo>
                    <a:pt x="0" y="36272"/>
                  </a:lnTo>
                  <a:cubicBezTo>
                    <a:pt x="0" y="16239"/>
                    <a:pt x="16239" y="0"/>
                    <a:pt x="36272"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510652" cy="15634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373807" y="1261827"/>
            <a:ext cx="7074123" cy="7327703"/>
            <a:chOff x="0" y="0"/>
            <a:chExt cx="1476353" cy="1529275"/>
          </a:xfrm>
        </p:grpSpPr>
        <p:sp>
          <p:nvSpPr>
            <p:cNvPr name="Freeform 7" id="7"/>
            <p:cNvSpPr/>
            <p:nvPr/>
          </p:nvSpPr>
          <p:spPr>
            <a:xfrm flipH="false" flipV="false" rot="0">
              <a:off x="0" y="0"/>
              <a:ext cx="1476353" cy="1529275"/>
            </a:xfrm>
            <a:custGeom>
              <a:avLst/>
              <a:gdLst/>
              <a:ahLst/>
              <a:cxnLst/>
              <a:rect r="r" b="b" t="t" l="l"/>
              <a:pathLst>
                <a:path h="1529275" w="1476353">
                  <a:moveTo>
                    <a:pt x="37210" y="0"/>
                  </a:moveTo>
                  <a:lnTo>
                    <a:pt x="1439144" y="0"/>
                  </a:lnTo>
                  <a:cubicBezTo>
                    <a:pt x="1449012" y="0"/>
                    <a:pt x="1458477" y="3920"/>
                    <a:pt x="1465455" y="10898"/>
                  </a:cubicBezTo>
                  <a:cubicBezTo>
                    <a:pt x="1472433" y="17877"/>
                    <a:pt x="1476353" y="27341"/>
                    <a:pt x="1476353" y="37210"/>
                  </a:cubicBezTo>
                  <a:lnTo>
                    <a:pt x="1476353" y="1492065"/>
                  </a:lnTo>
                  <a:cubicBezTo>
                    <a:pt x="1476353" y="1501934"/>
                    <a:pt x="1472433" y="1511398"/>
                    <a:pt x="1465455" y="1518376"/>
                  </a:cubicBezTo>
                  <a:cubicBezTo>
                    <a:pt x="1458477" y="1525355"/>
                    <a:pt x="1449012" y="1529275"/>
                    <a:pt x="1439144" y="1529275"/>
                  </a:cubicBezTo>
                  <a:lnTo>
                    <a:pt x="37210" y="1529275"/>
                  </a:lnTo>
                  <a:cubicBezTo>
                    <a:pt x="27341" y="1529275"/>
                    <a:pt x="17877" y="1525355"/>
                    <a:pt x="10898" y="1518376"/>
                  </a:cubicBezTo>
                  <a:cubicBezTo>
                    <a:pt x="3920" y="1511398"/>
                    <a:pt x="0" y="1501934"/>
                    <a:pt x="0" y="1492065"/>
                  </a:cubicBezTo>
                  <a:lnTo>
                    <a:pt x="0" y="37210"/>
                  </a:lnTo>
                  <a:cubicBezTo>
                    <a:pt x="0" y="27341"/>
                    <a:pt x="3920" y="17877"/>
                    <a:pt x="10898" y="10898"/>
                  </a:cubicBezTo>
                  <a:cubicBezTo>
                    <a:pt x="17877" y="3920"/>
                    <a:pt x="27341" y="0"/>
                    <a:pt x="37210"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476353" cy="15673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1261827"/>
            <a:ext cx="7257080" cy="1254819"/>
            <a:chOff x="0" y="0"/>
            <a:chExt cx="1510652" cy="261206"/>
          </a:xfrm>
        </p:grpSpPr>
        <p:sp>
          <p:nvSpPr>
            <p:cNvPr name="Freeform 10" id="10"/>
            <p:cNvSpPr/>
            <p:nvPr/>
          </p:nvSpPr>
          <p:spPr>
            <a:xfrm flipH="false" flipV="false" rot="0">
              <a:off x="0" y="0"/>
              <a:ext cx="1510652" cy="261206"/>
            </a:xfrm>
            <a:custGeom>
              <a:avLst/>
              <a:gdLst/>
              <a:ahLst/>
              <a:cxnLst/>
              <a:rect r="r" b="b" t="t" l="l"/>
              <a:pathLst>
                <a:path h="261206" w="1510652">
                  <a:moveTo>
                    <a:pt x="18136" y="0"/>
                  </a:moveTo>
                  <a:lnTo>
                    <a:pt x="1492516" y="0"/>
                  </a:lnTo>
                  <a:cubicBezTo>
                    <a:pt x="1497326" y="0"/>
                    <a:pt x="1501939" y="1911"/>
                    <a:pt x="1505340" y="5312"/>
                  </a:cubicBezTo>
                  <a:cubicBezTo>
                    <a:pt x="1508741" y="8713"/>
                    <a:pt x="1510652" y="13326"/>
                    <a:pt x="1510652" y="18136"/>
                  </a:cubicBezTo>
                  <a:lnTo>
                    <a:pt x="1510652" y="243071"/>
                  </a:lnTo>
                  <a:cubicBezTo>
                    <a:pt x="1510652" y="247880"/>
                    <a:pt x="1508741" y="252493"/>
                    <a:pt x="1505340" y="255894"/>
                  </a:cubicBezTo>
                  <a:cubicBezTo>
                    <a:pt x="1501939" y="259296"/>
                    <a:pt x="1497326" y="261206"/>
                    <a:pt x="1492516" y="261206"/>
                  </a:cubicBezTo>
                  <a:lnTo>
                    <a:pt x="18136" y="261206"/>
                  </a:lnTo>
                  <a:cubicBezTo>
                    <a:pt x="13326" y="261206"/>
                    <a:pt x="8713" y="259296"/>
                    <a:pt x="5312" y="255894"/>
                  </a:cubicBezTo>
                  <a:cubicBezTo>
                    <a:pt x="1911" y="252493"/>
                    <a:pt x="0" y="247880"/>
                    <a:pt x="0" y="243071"/>
                  </a:cubicBezTo>
                  <a:lnTo>
                    <a:pt x="0" y="18136"/>
                  </a:lnTo>
                  <a:cubicBezTo>
                    <a:pt x="0" y="13326"/>
                    <a:pt x="1911" y="8713"/>
                    <a:pt x="5312" y="5312"/>
                  </a:cubicBezTo>
                  <a:cubicBezTo>
                    <a:pt x="8713" y="1911"/>
                    <a:pt x="13326" y="0"/>
                    <a:pt x="18136" y="0"/>
                  </a:cubicBezTo>
                  <a:close/>
                </a:path>
              </a:pathLst>
            </a:custGeom>
            <a:solidFill>
              <a:srgbClr val="FFFFFF"/>
            </a:solidFill>
            <a:ln w="19050" cap="sq">
              <a:solidFill>
                <a:srgbClr val="000000"/>
              </a:solidFill>
              <a:prstDash val="solid"/>
              <a:miter/>
            </a:ln>
          </p:spPr>
        </p:sp>
        <p:sp>
          <p:nvSpPr>
            <p:cNvPr name="TextBox 11" id="11"/>
            <p:cNvSpPr txBox="true"/>
            <p:nvPr/>
          </p:nvSpPr>
          <p:spPr>
            <a:xfrm>
              <a:off x="0" y="-38100"/>
              <a:ext cx="1510652" cy="2993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373807" y="1261827"/>
            <a:ext cx="7074123" cy="1254819"/>
            <a:chOff x="0" y="0"/>
            <a:chExt cx="1476353" cy="261878"/>
          </a:xfrm>
        </p:grpSpPr>
        <p:sp>
          <p:nvSpPr>
            <p:cNvPr name="Freeform 13" id="13"/>
            <p:cNvSpPr/>
            <p:nvPr/>
          </p:nvSpPr>
          <p:spPr>
            <a:xfrm flipH="false" flipV="false" rot="0">
              <a:off x="0" y="0"/>
              <a:ext cx="1476353" cy="261878"/>
            </a:xfrm>
            <a:custGeom>
              <a:avLst/>
              <a:gdLst/>
              <a:ahLst/>
              <a:cxnLst/>
              <a:rect r="r" b="b" t="t" l="l"/>
              <a:pathLst>
                <a:path h="261878" w="1476353">
                  <a:moveTo>
                    <a:pt x="18605" y="0"/>
                  </a:moveTo>
                  <a:lnTo>
                    <a:pt x="1457749" y="0"/>
                  </a:lnTo>
                  <a:cubicBezTo>
                    <a:pt x="1462683" y="0"/>
                    <a:pt x="1467415" y="1960"/>
                    <a:pt x="1470904" y="5449"/>
                  </a:cubicBezTo>
                  <a:cubicBezTo>
                    <a:pt x="1474393" y="8938"/>
                    <a:pt x="1476353" y="13671"/>
                    <a:pt x="1476353" y="18605"/>
                  </a:cubicBezTo>
                  <a:lnTo>
                    <a:pt x="1476353" y="243273"/>
                  </a:lnTo>
                  <a:cubicBezTo>
                    <a:pt x="1476353" y="248207"/>
                    <a:pt x="1474393" y="252940"/>
                    <a:pt x="1470904" y="256429"/>
                  </a:cubicBezTo>
                  <a:cubicBezTo>
                    <a:pt x="1467415" y="259918"/>
                    <a:pt x="1462683" y="261878"/>
                    <a:pt x="1457749" y="261878"/>
                  </a:cubicBezTo>
                  <a:lnTo>
                    <a:pt x="18605" y="261878"/>
                  </a:lnTo>
                  <a:cubicBezTo>
                    <a:pt x="8330" y="261878"/>
                    <a:pt x="0" y="253548"/>
                    <a:pt x="0" y="243273"/>
                  </a:cubicBezTo>
                  <a:lnTo>
                    <a:pt x="0" y="18605"/>
                  </a:lnTo>
                  <a:cubicBezTo>
                    <a:pt x="0" y="13671"/>
                    <a:pt x="1960" y="8938"/>
                    <a:pt x="5449" y="5449"/>
                  </a:cubicBezTo>
                  <a:cubicBezTo>
                    <a:pt x="8938" y="1960"/>
                    <a:pt x="13671" y="0"/>
                    <a:pt x="18605" y="0"/>
                  </a:cubicBezTo>
                  <a:close/>
                </a:path>
              </a:pathLst>
            </a:custGeom>
            <a:solidFill>
              <a:srgbClr val="FFFFFF"/>
            </a:solidFill>
            <a:ln w="19050" cap="sq">
              <a:solidFill>
                <a:srgbClr val="000000"/>
              </a:solidFill>
              <a:prstDash val="solid"/>
              <a:miter/>
            </a:ln>
          </p:spPr>
        </p:sp>
        <p:sp>
          <p:nvSpPr>
            <p:cNvPr name="TextBox 14" id="14"/>
            <p:cNvSpPr txBox="true"/>
            <p:nvPr/>
          </p:nvSpPr>
          <p:spPr>
            <a:xfrm>
              <a:off x="0" y="-38100"/>
              <a:ext cx="1476353" cy="29997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8700" y="1672015"/>
            <a:ext cx="7257080" cy="371599"/>
          </a:xfrm>
          <a:prstGeom prst="rect">
            <a:avLst/>
          </a:prstGeom>
        </p:spPr>
        <p:txBody>
          <a:bodyPr anchor="t" rtlCol="false" tIns="0" lIns="0" bIns="0" rIns="0">
            <a:spAutoFit/>
          </a:bodyPr>
          <a:lstStyle/>
          <a:p>
            <a:pPr algn="ctr">
              <a:lnSpc>
                <a:spcPts val="2963"/>
              </a:lnSpc>
            </a:pPr>
            <a:r>
              <a:rPr lang="en-US" sz="2532">
                <a:solidFill>
                  <a:srgbClr val="000000"/>
                </a:solidFill>
                <a:latin typeface="DM Sans"/>
              </a:rPr>
              <a:t>Concurrency</a:t>
            </a:r>
          </a:p>
        </p:txBody>
      </p:sp>
      <p:sp>
        <p:nvSpPr>
          <p:cNvPr name="TextBox 16" id="16"/>
          <p:cNvSpPr txBox="true"/>
          <p:nvPr/>
        </p:nvSpPr>
        <p:spPr>
          <a:xfrm rot="0">
            <a:off x="9373807" y="1672036"/>
            <a:ext cx="7074123" cy="371579"/>
          </a:xfrm>
          <a:prstGeom prst="rect">
            <a:avLst/>
          </a:prstGeom>
        </p:spPr>
        <p:txBody>
          <a:bodyPr anchor="t" rtlCol="false" tIns="0" lIns="0" bIns="0" rIns="0">
            <a:spAutoFit/>
          </a:bodyPr>
          <a:lstStyle/>
          <a:p>
            <a:pPr algn="ctr">
              <a:lnSpc>
                <a:spcPts val="2956"/>
              </a:lnSpc>
            </a:pPr>
            <a:r>
              <a:rPr lang="en-US" sz="2527">
                <a:solidFill>
                  <a:srgbClr val="000000"/>
                </a:solidFill>
                <a:latin typeface="DM Sans"/>
              </a:rPr>
              <a:t>Parallelism</a:t>
            </a:r>
          </a:p>
        </p:txBody>
      </p:sp>
      <p:sp>
        <p:nvSpPr>
          <p:cNvPr name="TextBox 17" id="17"/>
          <p:cNvSpPr txBox="true"/>
          <p:nvPr/>
        </p:nvSpPr>
        <p:spPr>
          <a:xfrm rot="0">
            <a:off x="1600045" y="2771812"/>
            <a:ext cx="5960503" cy="5438775"/>
          </a:xfrm>
          <a:prstGeom prst="rect">
            <a:avLst/>
          </a:prstGeom>
        </p:spPr>
        <p:txBody>
          <a:bodyPr anchor="t" rtlCol="false" tIns="0" lIns="0" bIns="0" rIns="0">
            <a:spAutoFit/>
          </a:bodyPr>
          <a:lstStyle/>
          <a:p>
            <a:pPr>
              <a:lnSpc>
                <a:spcPts val="3374"/>
              </a:lnSpc>
            </a:pPr>
            <a:r>
              <a:rPr lang="en-US" sz="2499" spc="149">
                <a:solidFill>
                  <a:srgbClr val="000000"/>
                </a:solidFill>
                <a:latin typeface="DM Sans"/>
              </a:rPr>
              <a:t>Concurrency means that an application is making progress on more than one task at the same time (concurrently).</a:t>
            </a:r>
          </a:p>
          <a:p>
            <a:pPr>
              <a:lnSpc>
                <a:spcPts val="3374"/>
              </a:lnSpc>
            </a:pPr>
          </a:p>
          <a:p>
            <a:pPr>
              <a:lnSpc>
                <a:spcPts val="3374"/>
              </a:lnSpc>
            </a:pPr>
            <a:r>
              <a:rPr lang="en-US" sz="2499" spc="149">
                <a:solidFill>
                  <a:srgbClr val="000000"/>
                </a:solidFill>
                <a:latin typeface="DM Sans"/>
              </a:rPr>
              <a:t>Concurrency means executing multiple tasks at the same time but not necessarily simultaneously. </a:t>
            </a:r>
          </a:p>
          <a:p>
            <a:pPr>
              <a:lnSpc>
                <a:spcPts val="3374"/>
              </a:lnSpc>
            </a:pPr>
          </a:p>
          <a:p>
            <a:pPr marL="0" indent="0" lvl="0">
              <a:lnSpc>
                <a:spcPts val="3374"/>
              </a:lnSpc>
              <a:spcBef>
                <a:spcPct val="0"/>
              </a:spcBef>
            </a:pPr>
            <a:r>
              <a:rPr lang="en-US" sz="2499" spc="149">
                <a:solidFill>
                  <a:srgbClr val="000000"/>
                </a:solidFill>
                <a:latin typeface="DM Sans"/>
              </a:rPr>
              <a:t>Two tasks can start, run, and complete in overlapping time periods i.e Task-2 can start even before Task-1 gets completed.</a:t>
            </a:r>
          </a:p>
        </p:txBody>
      </p:sp>
      <p:sp>
        <p:nvSpPr>
          <p:cNvPr name="TextBox 18" id="18"/>
          <p:cNvSpPr txBox="true"/>
          <p:nvPr/>
        </p:nvSpPr>
        <p:spPr>
          <a:xfrm rot="0">
            <a:off x="9923633" y="2754143"/>
            <a:ext cx="5974471" cy="6276975"/>
          </a:xfrm>
          <a:prstGeom prst="rect">
            <a:avLst/>
          </a:prstGeom>
        </p:spPr>
        <p:txBody>
          <a:bodyPr anchor="t" rtlCol="false" tIns="0" lIns="0" bIns="0" rIns="0">
            <a:spAutoFit/>
          </a:bodyPr>
          <a:lstStyle/>
          <a:p>
            <a:pPr>
              <a:lnSpc>
                <a:spcPts val="3374"/>
              </a:lnSpc>
            </a:pPr>
            <a:r>
              <a:rPr lang="en-US" sz="2499" spc="149">
                <a:solidFill>
                  <a:srgbClr val="000000"/>
                </a:solidFill>
                <a:latin typeface="DM Sans"/>
              </a:rPr>
              <a:t>Parallelism means that an application splits its tasks up into smaller subtasks which can be processed in parallel, for instance on multiple CPUs at the exact same time.</a:t>
            </a:r>
          </a:p>
          <a:p>
            <a:pPr>
              <a:lnSpc>
                <a:spcPts val="3374"/>
              </a:lnSpc>
            </a:pPr>
          </a:p>
          <a:p>
            <a:pPr>
              <a:lnSpc>
                <a:spcPts val="3374"/>
              </a:lnSpc>
            </a:pPr>
            <a:r>
              <a:rPr lang="en-US" sz="2499" spc="149">
                <a:solidFill>
                  <a:srgbClr val="000000"/>
                </a:solidFill>
                <a:latin typeface="DM Sans"/>
              </a:rPr>
              <a:t>It literally physically run parts of tasks OR multiple tasks, at the same time using the multi-core infrastructure of CPU, by assigning one core to each task or sub-task.</a:t>
            </a:r>
          </a:p>
          <a:p>
            <a:pPr>
              <a:lnSpc>
                <a:spcPts val="3374"/>
              </a:lnSpc>
            </a:pPr>
          </a:p>
          <a:p>
            <a:pPr>
              <a:lnSpc>
                <a:spcPts val="3374"/>
              </a:lnSpc>
            </a:pPr>
          </a:p>
          <a:p>
            <a:pPr marL="0" indent="0" lvl="0">
              <a:lnSpc>
                <a:spcPts val="3374"/>
              </a:lnSpc>
              <a:spcBef>
                <a:spcPct val="0"/>
              </a:spcBef>
            </a:pPr>
          </a:p>
        </p:txBody>
      </p:sp>
      <p:sp>
        <p:nvSpPr>
          <p:cNvPr name="Freeform 19" id="19"/>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0" id="20"/>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2" id="22"/>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3" id="23"/>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4" id="24"/>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5" id="25"/>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996663" y="1267367"/>
            <a:ext cx="12294675"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Why Concurrency</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2" id="12"/>
          <p:cNvSpPr txBox="true"/>
          <p:nvPr/>
        </p:nvSpPr>
        <p:spPr>
          <a:xfrm rot="0">
            <a:off x="1724495" y="3525688"/>
            <a:ext cx="4490602" cy="650875"/>
          </a:xfrm>
          <a:prstGeom prst="rect">
            <a:avLst/>
          </a:prstGeom>
        </p:spPr>
        <p:txBody>
          <a:bodyPr anchor="t" rtlCol="false" tIns="0" lIns="0" bIns="0" rIns="0">
            <a:spAutoFit/>
          </a:bodyPr>
          <a:lstStyle/>
          <a:p>
            <a:pPr marL="0" indent="0" lvl="1">
              <a:lnSpc>
                <a:spcPts val="4850"/>
              </a:lnSpc>
              <a:spcBef>
                <a:spcPct val="0"/>
              </a:spcBef>
            </a:pPr>
            <a:r>
              <a:rPr lang="en-US" sz="5000">
                <a:solidFill>
                  <a:srgbClr val="000000"/>
                </a:solidFill>
                <a:latin typeface="DM Sans Bold"/>
              </a:rPr>
              <a:t>IO-Bound</a:t>
            </a:r>
          </a:p>
        </p:txBody>
      </p:sp>
      <p:sp>
        <p:nvSpPr>
          <p:cNvPr name="TextBox 13" id="13"/>
          <p:cNvSpPr txBox="true"/>
          <p:nvPr/>
        </p:nvSpPr>
        <p:spPr>
          <a:xfrm rot="0">
            <a:off x="1724495" y="4252763"/>
            <a:ext cx="13242154" cy="1311910"/>
          </a:xfrm>
          <a:prstGeom prst="rect">
            <a:avLst/>
          </a:prstGeom>
        </p:spPr>
        <p:txBody>
          <a:bodyPr anchor="t" rtlCol="false" tIns="0" lIns="0" bIns="0" rIns="0">
            <a:spAutoFit/>
          </a:bodyPr>
          <a:lstStyle/>
          <a:p>
            <a:pPr>
              <a:lnSpc>
                <a:spcPts val="3395"/>
              </a:lnSpc>
            </a:pPr>
            <a:r>
              <a:rPr lang="en-US" sz="3500">
                <a:solidFill>
                  <a:srgbClr val="000000"/>
                </a:solidFill>
                <a:latin typeface="DM Sans"/>
              </a:rPr>
              <a:t>A workload that causes functions (goroutines) to naturally enter into waiting states</a:t>
            </a:r>
          </a:p>
          <a:p>
            <a:pPr marL="0" indent="0" lvl="1">
              <a:lnSpc>
                <a:spcPts val="3395"/>
              </a:lnSpc>
              <a:spcBef>
                <a:spcPct val="0"/>
              </a:spcBef>
            </a:pPr>
          </a:p>
        </p:txBody>
      </p:sp>
      <p:sp>
        <p:nvSpPr>
          <p:cNvPr name="TextBox 14" id="14"/>
          <p:cNvSpPr txBox="true"/>
          <p:nvPr/>
        </p:nvSpPr>
        <p:spPr>
          <a:xfrm rot="0">
            <a:off x="1701550" y="5901507"/>
            <a:ext cx="4490602" cy="650875"/>
          </a:xfrm>
          <a:prstGeom prst="rect">
            <a:avLst/>
          </a:prstGeom>
        </p:spPr>
        <p:txBody>
          <a:bodyPr anchor="t" rtlCol="false" tIns="0" lIns="0" bIns="0" rIns="0">
            <a:spAutoFit/>
          </a:bodyPr>
          <a:lstStyle/>
          <a:p>
            <a:pPr marL="0" indent="0" lvl="1">
              <a:lnSpc>
                <a:spcPts val="4850"/>
              </a:lnSpc>
              <a:spcBef>
                <a:spcPct val="0"/>
              </a:spcBef>
            </a:pPr>
            <a:r>
              <a:rPr lang="en-US" sz="5000">
                <a:solidFill>
                  <a:srgbClr val="000000"/>
                </a:solidFill>
                <a:latin typeface="DM Sans Bold"/>
              </a:rPr>
              <a:t>API Calls</a:t>
            </a:r>
          </a:p>
        </p:txBody>
      </p:sp>
      <p:sp>
        <p:nvSpPr>
          <p:cNvPr name="TextBox 15" id="15"/>
          <p:cNvSpPr txBox="true"/>
          <p:nvPr/>
        </p:nvSpPr>
        <p:spPr>
          <a:xfrm rot="0">
            <a:off x="1724495" y="6842894"/>
            <a:ext cx="13242154" cy="883285"/>
          </a:xfrm>
          <a:prstGeom prst="rect">
            <a:avLst/>
          </a:prstGeom>
        </p:spPr>
        <p:txBody>
          <a:bodyPr anchor="t" rtlCol="false" tIns="0" lIns="0" bIns="0" rIns="0">
            <a:spAutoFit/>
          </a:bodyPr>
          <a:lstStyle/>
          <a:p>
            <a:pPr>
              <a:lnSpc>
                <a:spcPts val="3395"/>
              </a:lnSpc>
            </a:pPr>
            <a:r>
              <a:rPr lang="en-US" sz="3500">
                <a:solidFill>
                  <a:srgbClr val="000000"/>
                </a:solidFill>
                <a:latin typeface="DM Sans"/>
              </a:rPr>
              <a:t>A workload that waits for external API services.</a:t>
            </a:r>
          </a:p>
          <a:p>
            <a:pPr marL="0" indent="0" lvl="1">
              <a:lnSpc>
                <a:spcPts val="339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DAGA5P9s4E4</dc:identifier>
  <dcterms:modified xsi:type="dcterms:W3CDTF">2011-08-01T06:04:30Z</dcterms:modified>
  <cp:revision>1</cp:revision>
  <dc:title>Blue Doodle Project Presentation</dc:title>
</cp:coreProperties>
</file>